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22"/>
  </p:notesMasterIdLst>
  <p:sldIdLst>
    <p:sldId id="256" r:id="rId2"/>
    <p:sldId id="258" r:id="rId3"/>
    <p:sldId id="261" r:id="rId4"/>
    <p:sldId id="257" r:id="rId5"/>
    <p:sldId id="259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4" autoAdjust="0"/>
    <p:restoredTop sz="94624" autoAdjust="0"/>
  </p:normalViewPr>
  <p:slideViewPr>
    <p:cSldViewPr>
      <p:cViewPr>
        <p:scale>
          <a:sx n="75" d="100"/>
          <a:sy n="75" d="100"/>
        </p:scale>
        <p:origin x="-1380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3198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1B8009-27CD-49C9-908A-6588523264E5}" type="datetimeFigureOut">
              <a:rPr lang="en-US" smtClean="0"/>
              <a:pPr/>
              <a:t>9/23/2021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22A591-7298-49F1-B132-74E3B4366C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0074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22A591-7298-49F1-B132-74E3B4366C65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22A591-7298-49F1-B132-74E3B4366C65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22A591-7298-49F1-B132-74E3B4366C65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07193-FCE2-4479-BFFF-5FE0A56C1A6B}" type="datetime1">
              <a:rPr lang="en-US" smtClean="0"/>
              <a:pPr/>
              <a:t>9/23/2021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vi-VN" smtClean="0"/>
              <a:t>GV: Vũ Thị Thư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CD6D7-6B64-4BAF-ACAA-B73C7B9D15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7ACA1-B368-4BA8-90EB-FC66CBD50688}" type="datetime1">
              <a:rPr lang="en-US" smtClean="0"/>
              <a:pPr/>
              <a:t>9/23/2021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vi-VN" smtClean="0"/>
              <a:t>GV: Vũ Thị Thư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CD6D7-6B64-4BAF-ACAA-B73C7B9D15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D9986-4A69-47A4-89D2-9FB68BE97A59}" type="datetime1">
              <a:rPr lang="en-US" smtClean="0"/>
              <a:pPr/>
              <a:t>9/23/2021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vi-VN" smtClean="0"/>
              <a:t>GV: Vũ Thị Thư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CD6D7-6B64-4BAF-ACAA-B73C7B9D15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B1E50-8030-4028-8028-AEF50EE3CAEF}" type="datetime1">
              <a:rPr lang="en-US" smtClean="0"/>
              <a:pPr/>
              <a:t>9/23/2021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vi-VN" smtClean="0"/>
              <a:t>GV: Vũ Thị Thư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CD6D7-6B64-4BAF-ACAA-B73C7B9D15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4ACA0-24B5-4275-9335-D188AC7D4A25}" type="datetime1">
              <a:rPr lang="en-US" smtClean="0"/>
              <a:pPr/>
              <a:t>9/23/2021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vi-VN" smtClean="0"/>
              <a:t>GV: Vũ Thị Thư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CD6D7-6B64-4BAF-ACAA-B73C7B9D15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E7434-ED64-43DF-8ECB-73149D252F9E}" type="datetime1">
              <a:rPr lang="en-US" smtClean="0"/>
              <a:pPr/>
              <a:t>9/23/2021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vi-VN" smtClean="0"/>
              <a:t>GV: Vũ Thị Thư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CD6D7-6B64-4BAF-ACAA-B73C7B9D15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09F15-DFE8-4AA4-81CC-F16DEF209DEA}" type="datetime1">
              <a:rPr lang="en-US" smtClean="0"/>
              <a:pPr/>
              <a:t>9/23/2021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vi-VN" smtClean="0"/>
              <a:t>GV: Vũ Thị Thư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CD6D7-6B64-4BAF-ACAA-B73C7B9D15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D64D6-FB48-40D4-9FE3-9C8FC5EE5745}" type="datetime1">
              <a:rPr lang="en-US" smtClean="0"/>
              <a:pPr/>
              <a:t>9/23/2021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vi-VN" smtClean="0"/>
              <a:t>GV: Vũ Thị Thư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CD6D7-6B64-4BAF-ACAA-B73C7B9D15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56179-1089-4CB8-9792-76890A6D475F}" type="datetime1">
              <a:rPr lang="en-US" smtClean="0"/>
              <a:pPr/>
              <a:t>9/23/2021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vi-VN" smtClean="0"/>
              <a:t>GV: Vũ Thị Thư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CD6D7-6B64-4BAF-ACAA-B73C7B9D15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A7A16-F63E-4118-B435-9E6C30DB2647}" type="datetime1">
              <a:rPr lang="en-US" smtClean="0"/>
              <a:pPr/>
              <a:t>9/23/2021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vi-VN" smtClean="0"/>
              <a:t>GV: Vũ Thị Thư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CD6D7-6B64-4BAF-ACAA-B73C7B9D15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F06A6-6E1D-44EA-AC87-AF54781D9D25}" type="datetime1">
              <a:rPr lang="en-US" smtClean="0"/>
              <a:pPr/>
              <a:t>9/23/2021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vi-VN" smtClean="0"/>
              <a:t>GV: Vũ Thị Thư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CD6D7-6B64-4BAF-ACAA-B73C7B9D15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6ADFE5-7D16-4322-AC62-B13326B17906}" type="datetime1">
              <a:rPr lang="en-US" smtClean="0"/>
              <a:pPr/>
              <a:t>9/23/2021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vi-VN" smtClean="0"/>
              <a:t>GV: Vũ Thị Thư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FCD6D7-6B64-4BAF-ACAA-B73C7B9D152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gif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1981200" y="1"/>
            <a:ext cx="6934200" cy="6857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ncuu" pitchFamily="2" charset="0"/>
              <a:ea typeface="+mj-ea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279957" y="381000"/>
            <a:ext cx="5113900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TRƯỜNG TIỂU HỌC ĐÌNH XUYÊN</a:t>
            </a:r>
            <a:endParaRPr lang="en-US" sz="2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2050" name="Picture 2" descr="C:\Users\ACER\AppData\Local\Microsoft\Windows\Temporary Internet Files\Content.IE5\00WZCH5L\school_building[1]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4648200"/>
            <a:ext cx="2049228" cy="1905001"/>
          </a:xfrm>
          <a:prstGeom prst="rect">
            <a:avLst/>
          </a:prstGeom>
          <a:noFill/>
        </p:spPr>
      </p:pic>
      <p:pic>
        <p:nvPicPr>
          <p:cNvPr id="2061" name="Picture 13" descr="C:\Users\ACER\AppData\Local\Microsoft\Windows\Temporary Internet Files\Content.IE5\00WZCH5L\5-Free-Summer-Clipart-Illustration-Of-A-Happy-Smiling-Sun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701159" y="1"/>
            <a:ext cx="1442839" cy="1219199"/>
          </a:xfrm>
          <a:prstGeom prst="rect">
            <a:avLst/>
          </a:prstGeom>
          <a:noFill/>
        </p:spPr>
      </p:pic>
      <p:sp>
        <p:nvSpPr>
          <p:cNvPr id="31" name="Rectangle 30"/>
          <p:cNvSpPr/>
          <p:nvPr/>
        </p:nvSpPr>
        <p:spPr>
          <a:xfrm>
            <a:off x="1524000" y="1649272"/>
            <a:ext cx="65532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5400" b="1" kern="10" smtClean="0">
                <a:ln w="9525">
                  <a:round/>
                  <a:headEnd/>
                  <a:tailEnd/>
                </a:ln>
                <a:solidFill>
                  <a:srgbClr val="FF0000"/>
                </a:solidFill>
                <a:cs typeface="Times New Roman"/>
              </a:rPr>
              <a:t>HD HỌC TIN </a:t>
            </a:r>
            <a:r>
              <a:rPr lang="en-US" sz="5400" b="1" kern="10">
                <a:ln w="9525">
                  <a:round/>
                  <a:headEnd/>
                  <a:tailEnd/>
                </a:ln>
                <a:solidFill>
                  <a:srgbClr val="FF0000"/>
                </a:solidFill>
                <a:cs typeface="Times New Roman"/>
              </a:rPr>
              <a:t>HỌC</a:t>
            </a:r>
          </a:p>
          <a:p>
            <a:pPr algn="ctr"/>
            <a:r>
              <a:rPr lang="en-US" sz="5400" b="1" kern="10" err="1">
                <a:ln w="9525">
                  <a:round/>
                  <a:headEnd/>
                  <a:tailEnd/>
                </a:ln>
                <a:solidFill>
                  <a:srgbClr val="FF0000"/>
                </a:solidFill>
                <a:cs typeface="Times New Roman"/>
              </a:rPr>
              <a:t>Lớp</a:t>
            </a:r>
            <a:r>
              <a:rPr lang="en-US" sz="5400" b="1" kern="10">
                <a:ln w="9525">
                  <a:round/>
                  <a:headEnd/>
                  <a:tailEnd/>
                </a:ln>
                <a:solidFill>
                  <a:srgbClr val="FF0000"/>
                </a:solidFill>
                <a:cs typeface="Times New Roman"/>
              </a:rPr>
              <a:t> </a:t>
            </a:r>
            <a:r>
              <a:rPr lang="en-US" sz="5400" b="1" kern="10" smtClean="0">
                <a:ln w="9525">
                  <a:round/>
                  <a:headEnd/>
                  <a:tailEnd/>
                </a:ln>
                <a:solidFill>
                  <a:srgbClr val="FF0000"/>
                </a:solidFill>
                <a:cs typeface="Times New Roman"/>
              </a:rPr>
              <a:t>4 </a:t>
            </a:r>
            <a:endParaRPr lang="en-US" sz="5400" b="1" kern="10">
              <a:ln w="9525">
                <a:round/>
                <a:headEnd/>
                <a:tailEnd/>
              </a:ln>
              <a:solidFill>
                <a:srgbClr val="FF0000"/>
              </a:solidFill>
              <a:cs typeface="Times New Roman"/>
            </a:endParaRPr>
          </a:p>
        </p:txBody>
      </p:sp>
      <p:pic>
        <p:nvPicPr>
          <p:cNvPr id="33" name="Picture 15" descr="Picture12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5400000" flipV="1">
            <a:off x="5687325" y="3401324"/>
            <a:ext cx="6858002" cy="553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" name="Picture 15" descr="Picture12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5400000" flipV="1">
            <a:off x="-3401326" y="3401328"/>
            <a:ext cx="6858002" cy="553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" name="Picture 24" descr="Picture12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flipV="1">
            <a:off x="0" y="6785118"/>
            <a:ext cx="9144000" cy="728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" name="Picture 24" descr="Picture12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flipV="1">
            <a:off x="0" y="0"/>
            <a:ext cx="8564563" cy="68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ACER\AppData\Local\Microsoft\Windows\Temporary Internet Files\Content.IE5\00WZCH5L\school_building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648200"/>
            <a:ext cx="1828800" cy="1700086"/>
          </a:xfrm>
          <a:prstGeom prst="rect">
            <a:avLst/>
          </a:prstGeom>
          <a:noFill/>
        </p:spPr>
      </p:pic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266962" y="457200"/>
            <a:ext cx="8458200" cy="685800"/>
          </a:xfrm>
        </p:spPr>
        <p:txBody>
          <a:bodyPr>
            <a:normAutofit/>
          </a:bodyPr>
          <a:lstStyle/>
          <a:p>
            <a:pPr algn="l"/>
            <a:r>
              <a:rPr lang="en-US" sz="3200" u="sng" dirty="0" err="1" smtClean="0">
                <a:solidFill>
                  <a:srgbClr val="FF0000"/>
                </a:solidFill>
              </a:rPr>
              <a:t>Thực</a:t>
            </a:r>
            <a:r>
              <a:rPr lang="en-US" sz="3200" u="sng" dirty="0" smtClean="0">
                <a:solidFill>
                  <a:srgbClr val="FF0000"/>
                </a:solidFill>
              </a:rPr>
              <a:t> </a:t>
            </a:r>
            <a:r>
              <a:rPr lang="en-US" sz="3200" u="sng" dirty="0" err="1" smtClean="0">
                <a:solidFill>
                  <a:srgbClr val="FF0000"/>
                </a:solidFill>
              </a:rPr>
              <a:t>hành</a:t>
            </a:r>
            <a:endParaRPr lang="en-US" sz="3200" u="sng" dirty="0">
              <a:solidFill>
                <a:srgbClr val="FF0000"/>
              </a:solidFill>
            </a:endParaRPr>
          </a:p>
        </p:txBody>
      </p:sp>
      <p:sp>
        <p:nvSpPr>
          <p:cNvPr id="26" name="Content Placeholder 25"/>
          <p:cNvSpPr>
            <a:spLocks noGrp="1"/>
          </p:cNvSpPr>
          <p:nvPr>
            <p:ph idx="1"/>
          </p:nvPr>
        </p:nvSpPr>
        <p:spPr>
          <a:xfrm>
            <a:off x="152400" y="1256443"/>
            <a:ext cx="8991600" cy="4267200"/>
          </a:xfrm>
        </p:spPr>
        <p:txBody>
          <a:bodyPr/>
          <a:lstStyle/>
          <a:p>
            <a:pPr marL="514350" indent="-514350">
              <a:buFont typeface="+mj-lt"/>
              <a:buAutoNum type="arabicPeriod" startAt="2"/>
            </a:pPr>
            <a:r>
              <a:rPr lang="en-US" dirty="0" err="1" smtClean="0">
                <a:solidFill>
                  <a:srgbClr val="0070C0"/>
                </a:solidFill>
              </a:rPr>
              <a:t>Trong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thư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mục</a:t>
            </a:r>
            <a:r>
              <a:rPr lang="en-US" dirty="0" smtClean="0">
                <a:solidFill>
                  <a:srgbClr val="0070C0"/>
                </a:solidFill>
              </a:rPr>
              <a:t> LOP4B, </a:t>
            </a:r>
            <a:r>
              <a:rPr lang="en-US" dirty="0" err="1" smtClean="0">
                <a:solidFill>
                  <a:srgbClr val="0070C0"/>
                </a:solidFill>
              </a:rPr>
              <a:t>tạo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thư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mục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Sơn</a:t>
            </a:r>
            <a:r>
              <a:rPr lang="en-US" dirty="0" smtClean="0">
                <a:solidFill>
                  <a:srgbClr val="0070C0"/>
                </a:solidFill>
              </a:rPr>
              <a:t> Ca.</a:t>
            </a:r>
          </a:p>
          <a:p>
            <a:pPr marL="514350" indent="-514350">
              <a:buNone/>
            </a:pPr>
            <a:r>
              <a:rPr lang="en-US" dirty="0" smtClean="0">
                <a:solidFill>
                  <a:srgbClr val="0070C0"/>
                </a:solidFill>
              </a:rPr>
              <a:t> * </a:t>
            </a:r>
            <a:r>
              <a:rPr lang="en-US" dirty="0" err="1" smtClean="0">
                <a:solidFill>
                  <a:srgbClr val="0070C0"/>
                </a:solidFill>
              </a:rPr>
              <a:t>Điền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từ</a:t>
            </a:r>
            <a:r>
              <a:rPr lang="en-US" dirty="0" smtClean="0">
                <a:solidFill>
                  <a:srgbClr val="0070C0"/>
                </a:solidFill>
              </a:rPr>
              <a:t>  </a:t>
            </a:r>
          </a:p>
          <a:p>
            <a:pPr marL="514350" indent="-514350">
              <a:buNone/>
            </a:pPr>
            <a:r>
              <a:rPr lang="en-US" dirty="0" smtClean="0">
                <a:solidFill>
                  <a:srgbClr val="0070C0"/>
                </a:solidFill>
              </a:rPr>
              <a:t>    </a:t>
            </a:r>
            <a:r>
              <a:rPr lang="en-US" dirty="0" err="1" smtClean="0">
                <a:solidFill>
                  <a:srgbClr val="0070C0"/>
                </a:solidFill>
              </a:rPr>
              <a:t>Để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thực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hiện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thao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tác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sao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chép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thư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mục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Sơn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Ca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từ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thư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mục</a:t>
            </a:r>
            <a:r>
              <a:rPr lang="en-US" dirty="0" smtClean="0">
                <a:solidFill>
                  <a:srgbClr val="0070C0"/>
                </a:solidFill>
              </a:rPr>
              <a:t> LOP4B sang </a:t>
            </a:r>
            <a:r>
              <a:rPr lang="en-US" dirty="0" err="1" smtClean="0">
                <a:solidFill>
                  <a:srgbClr val="0070C0"/>
                </a:solidFill>
              </a:rPr>
              <a:t>thư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mục</a:t>
            </a:r>
            <a:r>
              <a:rPr lang="en-US" dirty="0" smtClean="0">
                <a:solidFill>
                  <a:srgbClr val="0070C0"/>
                </a:solidFill>
              </a:rPr>
              <a:t> LOP4A</a:t>
            </a:r>
          </a:p>
          <a:p>
            <a:pPr marL="971550" lvl="1" indent="-514350"/>
            <a:r>
              <a:rPr lang="en-US" dirty="0" err="1" smtClean="0">
                <a:solidFill>
                  <a:srgbClr val="0070C0"/>
                </a:solidFill>
              </a:rPr>
              <a:t>Bước</a:t>
            </a:r>
            <a:r>
              <a:rPr lang="en-US" dirty="0" smtClean="0">
                <a:solidFill>
                  <a:srgbClr val="0070C0"/>
                </a:solidFill>
              </a:rPr>
              <a:t> 1: </a:t>
            </a:r>
            <a:r>
              <a:rPr lang="en-US" dirty="0" err="1" smtClean="0">
                <a:solidFill>
                  <a:srgbClr val="0070C0"/>
                </a:solidFill>
              </a:rPr>
              <a:t>Mở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thư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mục</a:t>
            </a:r>
            <a:r>
              <a:rPr lang="en-US" dirty="0" smtClean="0">
                <a:solidFill>
                  <a:srgbClr val="0070C0"/>
                </a:solidFill>
              </a:rPr>
              <a:t> LOP4B, </a:t>
            </a:r>
            <a:r>
              <a:rPr lang="en-US" dirty="0" err="1" smtClean="0">
                <a:solidFill>
                  <a:srgbClr val="0070C0"/>
                </a:solidFill>
              </a:rPr>
              <a:t>nháy</a:t>
            </a:r>
            <a:r>
              <a:rPr lang="en-US" dirty="0" smtClean="0">
                <a:solidFill>
                  <a:srgbClr val="0070C0"/>
                </a:solidFill>
              </a:rPr>
              <a:t> .. ……………. </a:t>
            </a:r>
            <a:r>
              <a:rPr lang="en-US" dirty="0" err="1" smtClean="0">
                <a:solidFill>
                  <a:srgbClr val="0070C0"/>
                </a:solidFill>
              </a:rPr>
              <a:t>vào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thư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mục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smtClean="0">
                <a:solidFill>
                  <a:srgbClr val="0070C0"/>
                </a:solidFill>
              </a:rPr>
              <a:t>……….….</a:t>
            </a:r>
            <a:r>
              <a:rPr lang="en-US" dirty="0" err="1" smtClean="0">
                <a:solidFill>
                  <a:srgbClr val="0070C0"/>
                </a:solidFill>
              </a:rPr>
              <a:t>rồi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chọn</a:t>
            </a:r>
            <a:r>
              <a:rPr lang="en-US" dirty="0" smtClean="0">
                <a:solidFill>
                  <a:srgbClr val="0070C0"/>
                </a:solidFill>
              </a:rPr>
              <a:t> ……………</a:t>
            </a:r>
          </a:p>
          <a:p>
            <a:pPr marL="971550" lvl="1" indent="-514350"/>
            <a:r>
              <a:rPr lang="en-US" dirty="0" err="1" smtClean="0">
                <a:solidFill>
                  <a:srgbClr val="0070C0"/>
                </a:solidFill>
              </a:rPr>
              <a:t>Bước</a:t>
            </a:r>
            <a:r>
              <a:rPr lang="en-US" dirty="0" smtClean="0">
                <a:solidFill>
                  <a:srgbClr val="0070C0"/>
                </a:solidFill>
              </a:rPr>
              <a:t> 2: </a:t>
            </a:r>
            <a:r>
              <a:rPr lang="en-US" dirty="0" err="1" smtClean="0">
                <a:solidFill>
                  <a:srgbClr val="0070C0"/>
                </a:solidFill>
              </a:rPr>
              <a:t>Mở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thư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mục</a:t>
            </a:r>
            <a:r>
              <a:rPr lang="en-US" dirty="0" smtClean="0">
                <a:solidFill>
                  <a:srgbClr val="0070C0"/>
                </a:solidFill>
              </a:rPr>
              <a:t> …………, </a:t>
            </a:r>
            <a:r>
              <a:rPr lang="en-US" dirty="0" err="1" smtClean="0">
                <a:solidFill>
                  <a:srgbClr val="0070C0"/>
                </a:solidFill>
              </a:rPr>
              <a:t>nháy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nút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phải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chuột</a:t>
            </a:r>
            <a:r>
              <a:rPr lang="en-US" dirty="0" smtClean="0">
                <a:solidFill>
                  <a:srgbClr val="0070C0"/>
                </a:solidFill>
              </a:rPr>
              <a:t>, </a:t>
            </a:r>
            <a:r>
              <a:rPr lang="en-US" dirty="0" err="1" smtClean="0">
                <a:solidFill>
                  <a:srgbClr val="0070C0"/>
                </a:solidFill>
              </a:rPr>
              <a:t>chọn</a:t>
            </a:r>
            <a:r>
              <a:rPr lang="en-US" dirty="0" smtClean="0">
                <a:solidFill>
                  <a:srgbClr val="0070C0"/>
                </a:solidFill>
              </a:rPr>
              <a:t> …………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352800" y="3929389"/>
            <a:ext cx="11737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err="1" smtClean="0">
                <a:solidFill>
                  <a:srgbClr val="FF0000"/>
                </a:solidFill>
              </a:rPr>
              <a:t>Sơn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ca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781800" y="3429000"/>
            <a:ext cx="2362200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600" dirty="0" err="1" smtClean="0">
                <a:solidFill>
                  <a:srgbClr val="FF0000"/>
                </a:solidFill>
              </a:rPr>
              <a:t>nút</a:t>
            </a:r>
            <a:r>
              <a:rPr lang="en-US" sz="2600" dirty="0" smtClean="0">
                <a:solidFill>
                  <a:srgbClr val="FF0000"/>
                </a:solidFill>
              </a:rPr>
              <a:t> </a:t>
            </a:r>
            <a:r>
              <a:rPr lang="en-US" sz="2600" dirty="0" err="1" smtClean="0">
                <a:solidFill>
                  <a:srgbClr val="FF0000"/>
                </a:solidFill>
              </a:rPr>
              <a:t>phải</a:t>
            </a:r>
            <a:r>
              <a:rPr lang="en-US" sz="2600" dirty="0" smtClean="0">
                <a:solidFill>
                  <a:srgbClr val="FF0000"/>
                </a:solidFill>
              </a:rPr>
              <a:t> </a:t>
            </a:r>
            <a:r>
              <a:rPr lang="en-US" sz="2600" dirty="0" err="1" smtClean="0">
                <a:solidFill>
                  <a:srgbClr val="FF0000"/>
                </a:solidFill>
              </a:rPr>
              <a:t>chuột</a:t>
            </a:r>
            <a:endParaRPr lang="en-US" sz="2600" dirty="0">
              <a:solidFill>
                <a:srgbClr val="FF000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096000" y="3898612"/>
            <a:ext cx="99899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Cop</a:t>
            </a:r>
            <a:r>
              <a:rPr lang="en-US" sz="2400" dirty="0" smtClean="0">
                <a:solidFill>
                  <a:srgbClr val="FF0000"/>
                </a:solidFill>
              </a:rPr>
              <a:t>y</a:t>
            </a:r>
            <a:endParaRPr lang="en-US" sz="2400" dirty="0"/>
          </a:p>
        </p:txBody>
      </p:sp>
      <p:sp>
        <p:nvSpPr>
          <p:cNvPr id="13" name="Rectangle 12"/>
          <p:cNvSpPr/>
          <p:nvPr/>
        </p:nvSpPr>
        <p:spPr>
          <a:xfrm>
            <a:off x="4648200" y="4417367"/>
            <a:ext cx="117692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LOP4A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276600" y="4853632"/>
            <a:ext cx="110318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Paste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uiExpand="1" build="p"/>
      <p:bldP spid="9" grpId="0"/>
      <p:bldP spid="11" grpId="0"/>
      <p:bldP spid="12" grpId="0"/>
      <p:bldP spid="13" grpId="0"/>
      <p:bldP spid="1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2"/>
          <p:cNvSpPr>
            <a:spLocks noGrp="1"/>
          </p:cNvSpPr>
          <p:nvPr>
            <p:ph type="title"/>
          </p:nvPr>
        </p:nvSpPr>
        <p:spPr>
          <a:xfrm>
            <a:off x="152400" y="2027238"/>
            <a:ext cx="5257800" cy="533400"/>
          </a:xfrm>
        </p:spPr>
        <p:txBody>
          <a:bodyPr>
            <a:normAutofit fontScale="90000"/>
          </a:bodyPr>
          <a:lstStyle/>
          <a:p>
            <a:pPr algn="l" eaLnBrk="1" hangingPunct="1"/>
            <a:r>
              <a:rPr lang="en-US" sz="3200" u="sng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A. HOẠT ĐỘNG CƠ BẢN</a:t>
            </a:r>
          </a:p>
        </p:txBody>
      </p:sp>
      <p:pic>
        <p:nvPicPr>
          <p:cNvPr id="4099" name="Picture 4" descr="C:\Users\ACER\AppData\Local\Microsoft\Windows\Temporary Internet Files\Content.IE5\00WZCH5L\5-Free-Summer-Clipart-Illustration-Of-A-Happy-Smiling-Sun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07325" y="0"/>
            <a:ext cx="135255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Rectangle 13"/>
          <p:cNvSpPr/>
          <p:nvPr/>
        </p:nvSpPr>
        <p:spPr>
          <a:xfrm>
            <a:off x="0" y="1189037"/>
            <a:ext cx="8839200" cy="646331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+mn-cs"/>
              </a:rPr>
              <a:t>BÀI 3: LÀM QUEN VỚI TỆP</a:t>
            </a:r>
          </a:p>
        </p:txBody>
      </p:sp>
      <p:sp>
        <p:nvSpPr>
          <p:cNvPr id="4101" name="Line 38"/>
          <p:cNvSpPr>
            <a:spLocks noChangeShapeType="1"/>
          </p:cNvSpPr>
          <p:nvPr/>
        </p:nvSpPr>
        <p:spPr bwMode="auto">
          <a:xfrm>
            <a:off x="0" y="1798638"/>
            <a:ext cx="7772400" cy="0"/>
          </a:xfrm>
          <a:prstGeom prst="line">
            <a:avLst/>
          </a:prstGeom>
          <a:noFill/>
          <a:ln w="9525">
            <a:solidFill>
              <a:srgbClr val="FF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2" name="Rectangle 41"/>
          <p:cNvSpPr>
            <a:spLocks noChangeArrowheads="1"/>
          </p:cNvSpPr>
          <p:nvPr/>
        </p:nvSpPr>
        <p:spPr bwMode="auto">
          <a:xfrm>
            <a:off x="0" y="1798638"/>
            <a:ext cx="5410200" cy="76200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 altLang="vi-VN"/>
          </a:p>
        </p:txBody>
      </p:sp>
      <p:sp>
        <p:nvSpPr>
          <p:cNvPr id="18" name="Text Placeholder 14"/>
          <p:cNvSpPr txBox="1">
            <a:spLocks/>
          </p:cNvSpPr>
          <p:nvPr/>
        </p:nvSpPr>
        <p:spPr bwMode="auto">
          <a:xfrm>
            <a:off x="400050" y="2511425"/>
            <a:ext cx="4040188" cy="63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sz="2800" b="1" u="sng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1.Tạo tệp (</a:t>
            </a:r>
            <a:r>
              <a:rPr lang="en-US" sz="280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Bài 1/15</a:t>
            </a:r>
            <a:r>
              <a:rPr lang="en-US" sz="2800" b="1" u="sng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US" sz="280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86903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C:\Users\ACER\AppData\Local\Microsoft\Windows\Temporary Internet Files\Content.IE5\00WZCH5L\school_building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648200"/>
            <a:ext cx="1828800" cy="170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1" name="Picture 4" descr="C:\Users\ACER\AppData\Local\Microsoft\Windows\Temporary Internet Files\Content.IE5\00WZCH5L\5-Free-Summer-Clipart-Illustration-Of-A-Happy-Smiling-Sun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91450" y="0"/>
            <a:ext cx="135255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2" name="Line 38"/>
          <p:cNvSpPr>
            <a:spLocks noChangeShapeType="1"/>
          </p:cNvSpPr>
          <p:nvPr/>
        </p:nvSpPr>
        <p:spPr bwMode="auto">
          <a:xfrm>
            <a:off x="0" y="838200"/>
            <a:ext cx="7772400" cy="0"/>
          </a:xfrm>
          <a:prstGeom prst="line">
            <a:avLst/>
          </a:prstGeom>
          <a:noFill/>
          <a:ln w="9525">
            <a:solidFill>
              <a:srgbClr val="FF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3" name="Rectangle 41"/>
          <p:cNvSpPr>
            <a:spLocks noChangeArrowheads="1"/>
          </p:cNvSpPr>
          <p:nvPr/>
        </p:nvSpPr>
        <p:spPr bwMode="auto">
          <a:xfrm>
            <a:off x="0" y="838200"/>
            <a:ext cx="5410200" cy="76200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 altLang="vi-VN"/>
          </a:p>
        </p:txBody>
      </p:sp>
      <p:sp>
        <p:nvSpPr>
          <p:cNvPr id="12294" name="Title 12"/>
          <p:cNvSpPr>
            <a:spLocks noGrp="1"/>
          </p:cNvSpPr>
          <p:nvPr>
            <p:ph type="title"/>
          </p:nvPr>
        </p:nvSpPr>
        <p:spPr>
          <a:xfrm>
            <a:off x="152400" y="1066800"/>
            <a:ext cx="5257800" cy="533400"/>
          </a:xfrm>
        </p:spPr>
        <p:txBody>
          <a:bodyPr>
            <a:normAutofit fontScale="90000"/>
          </a:bodyPr>
          <a:lstStyle/>
          <a:p>
            <a:pPr algn="l" eaLnBrk="1" hangingPunct="1"/>
            <a:r>
              <a:rPr lang="en-US" sz="3200" u="sng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A. HoẠT ĐỘNG CƠ BẢN</a:t>
            </a:r>
          </a:p>
        </p:txBody>
      </p:sp>
      <p:sp>
        <p:nvSpPr>
          <p:cNvPr id="26" name="Rectangle 25"/>
          <p:cNvSpPr/>
          <p:nvPr/>
        </p:nvSpPr>
        <p:spPr>
          <a:xfrm>
            <a:off x="0" y="228600"/>
            <a:ext cx="8839200" cy="646331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+mn-cs"/>
              </a:rPr>
              <a:t>BÀI 3: LÀM QUEN VỚI TỆP</a:t>
            </a:r>
          </a:p>
        </p:txBody>
      </p:sp>
      <p:sp>
        <p:nvSpPr>
          <p:cNvPr id="12296" name="Text Placeholder 14"/>
          <p:cNvSpPr txBox="1">
            <a:spLocks/>
          </p:cNvSpPr>
          <p:nvPr/>
        </p:nvSpPr>
        <p:spPr bwMode="auto">
          <a:xfrm>
            <a:off x="381000" y="1447800"/>
            <a:ext cx="5410200" cy="63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z="2800" b="1" u="sng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2. Phân biệt tệp và thư mục</a:t>
            </a:r>
          </a:p>
        </p:txBody>
      </p:sp>
    </p:spTree>
    <p:extLst>
      <p:ext uri="{BB962C8B-B14F-4D97-AF65-F5344CB8AC3E}">
        <p14:creationId xmlns:p14="http://schemas.microsoft.com/office/powerpoint/2010/main" val="1290062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Box 3"/>
          <p:cNvSpPr txBox="1">
            <a:spLocks noChangeArrowheads="1"/>
          </p:cNvSpPr>
          <p:nvPr/>
        </p:nvSpPr>
        <p:spPr bwMode="auto">
          <a:xfrm>
            <a:off x="152400" y="228600"/>
            <a:ext cx="8839200" cy="6986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2800" b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2. Tệp và thư mục.</a:t>
            </a:r>
          </a:p>
          <a:p>
            <a:pPr eaLnBrk="1" hangingPunct="1"/>
            <a:r>
              <a:rPr lang="en-US" sz="2800" b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Tệp là gì ?</a:t>
            </a:r>
          </a:p>
          <a:p>
            <a:pPr eaLnBrk="1" hangingPunct="1"/>
            <a:r>
              <a:rPr lang="en-US" sz="2800">
                <a:latin typeface="Times New Roman" pitchFamily="18" charset="0"/>
                <a:cs typeface="Times New Roman" pitchFamily="18" charset="0"/>
              </a:rPr>
              <a:t>-Là tập hợp của thông tin trong một chương trình được tên.</a:t>
            </a:r>
          </a:p>
          <a:p>
            <a:pPr eaLnBrk="1" hangingPunct="1"/>
            <a:r>
              <a:rPr lang="en-US" sz="2800">
                <a:latin typeface="Times New Roman" pitchFamily="18" charset="0"/>
                <a:cs typeface="Times New Roman" pitchFamily="18" charset="0"/>
              </a:rPr>
              <a:t>Ví dụ: tệp văn bản (word), tệp hình vẽ(paint). </a:t>
            </a:r>
          </a:p>
          <a:p>
            <a:pPr eaLnBrk="1" hangingPunct="1"/>
            <a:r>
              <a:rPr lang="en-US" sz="2800">
                <a:latin typeface="Times New Roman" pitchFamily="18" charset="0"/>
                <a:cs typeface="Times New Roman" pitchFamily="18" charset="0"/>
              </a:rPr>
              <a:t>-Thông tin được lưu trong tệp .Mỗi tệp có một tên để phân biệt và có biểu tượng khác nhau.</a:t>
            </a:r>
          </a:p>
          <a:p>
            <a:pPr eaLnBrk="1" hangingPunct="1"/>
            <a:r>
              <a:rPr lang="en-US" sz="2800">
                <a:latin typeface="Times New Roman" pitchFamily="18" charset="0"/>
                <a:cs typeface="Times New Roman" pitchFamily="18" charset="0"/>
              </a:rPr>
              <a:t>-Tệp được sắp xếp trong các thư mục</a:t>
            </a:r>
          </a:p>
          <a:p>
            <a:pPr eaLnBrk="1" hangingPunct="1"/>
            <a:r>
              <a:rPr lang="en-US" sz="2800" b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Chú ý : Không được dùng các ký tự sau khi lưu tên tệp: \ / : * “,” &lt; &gt;</a:t>
            </a:r>
          </a:p>
          <a:p>
            <a:pPr eaLnBrk="1" hangingPunct="1"/>
            <a:r>
              <a:rPr lang="en-US" sz="2800" b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Thư mục là gì?(Folder, Directory)</a:t>
            </a:r>
          </a:p>
          <a:p>
            <a:pPr eaLnBrk="1" hangingPunct="1"/>
            <a:r>
              <a:rPr lang="en-US" sz="2800">
                <a:latin typeface="Times New Roman" pitchFamily="18" charset="0"/>
                <a:cs typeface="Times New Roman" pitchFamily="18" charset="0"/>
              </a:rPr>
              <a:t>-Là một dạng tệp tin đặc biệt có tác dụng như là ngăn chứa được dùng quản lý trong việc sắp xếp các tệp tin và thư mục con(sub folder)</a:t>
            </a:r>
          </a:p>
          <a:p>
            <a:pPr eaLnBrk="1" hangingPunct="1"/>
            <a:r>
              <a:rPr lang="en-US" sz="2800">
                <a:latin typeface="Times New Roman" pitchFamily="18" charset="0"/>
                <a:cs typeface="Times New Roman" pitchFamily="18" charset="0"/>
              </a:rPr>
              <a:t>Chú ý: Tệp tin không chứa được các thư mục.</a:t>
            </a:r>
          </a:p>
          <a:p>
            <a:pPr eaLnBrk="1" hangingPunct="1"/>
            <a:endParaRPr lang="en-US" sz="280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en-US" sz="280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048000" y="7696200"/>
            <a:ext cx="5283200" cy="396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69743905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1"/>
          <p:cNvSpPr>
            <a:spLocks noGrp="1"/>
          </p:cNvSpPr>
          <p:nvPr>
            <p:ph idx="1"/>
          </p:nvPr>
        </p:nvSpPr>
        <p:spPr>
          <a:xfrm>
            <a:off x="304800" y="236538"/>
            <a:ext cx="9144000" cy="5029200"/>
          </a:xfrm>
        </p:spPr>
        <p:txBody>
          <a:bodyPr/>
          <a:lstStyle/>
          <a:p>
            <a:pPr marL="0" indent="0" algn="ctr">
              <a:buFont typeface="Arial" pitchFamily="34" charset="0"/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TÊN TỆP:</a:t>
            </a:r>
          </a:p>
          <a:p>
            <a:pPr marL="0" indent="0">
              <a:buFont typeface="Arial" pitchFamily="34" charset="0"/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GỒM 2 PHẦN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PHẦN TÊN + PHẦN MỞ RỘNG</a:t>
            </a:r>
          </a:p>
          <a:p>
            <a:pPr marL="0" indent="0">
              <a:buFont typeface="Arial" pitchFamily="34" charset="0"/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PHẦN TÊN do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đặt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Font typeface="Arial" pitchFamily="34" charset="0"/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PHẦN MỞ RỘNG do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máy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thêm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Font typeface="Arial" pitchFamily="34" charset="0"/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Ví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dụ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Font typeface="Arial" pitchFamily="34" charset="0"/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949325" y="3846513"/>
            <a:ext cx="6670675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4800" dirty="0">
                <a:solidFill>
                  <a:srgbClr val="FF0000"/>
                </a:solidFill>
              </a:rPr>
              <a:t>Baitap1.docx</a:t>
            </a:r>
          </a:p>
        </p:txBody>
      </p:sp>
      <p:sp>
        <p:nvSpPr>
          <p:cNvPr id="4" name="Left Brace 3"/>
          <p:cNvSpPr/>
          <p:nvPr/>
        </p:nvSpPr>
        <p:spPr>
          <a:xfrm rot="5400000">
            <a:off x="3148013" y="2581275"/>
            <a:ext cx="666750" cy="2057400"/>
          </a:xfrm>
          <a:prstGeom prst="leftBrace">
            <a:avLst/>
          </a:prstGeom>
          <a:noFill/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3" name="Left Brace 22"/>
          <p:cNvSpPr/>
          <p:nvPr/>
        </p:nvSpPr>
        <p:spPr>
          <a:xfrm rot="16200000">
            <a:off x="5046663" y="3981450"/>
            <a:ext cx="666750" cy="1295400"/>
          </a:xfrm>
          <a:prstGeom prst="leftBrace">
            <a:avLst/>
          </a:prstGeom>
          <a:noFill/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2211388" y="2362200"/>
            <a:ext cx="2971800" cy="9144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600" dirty="0" err="1">
                <a:solidFill>
                  <a:srgbClr val="0070C0"/>
                </a:solidFill>
              </a:rPr>
              <a:t>Phần</a:t>
            </a:r>
            <a:r>
              <a:rPr lang="en-US" sz="3600" dirty="0">
                <a:solidFill>
                  <a:srgbClr val="0070C0"/>
                </a:solidFill>
              </a:rPr>
              <a:t> </a:t>
            </a:r>
            <a:r>
              <a:rPr lang="en-US" sz="3600" dirty="0" err="1">
                <a:solidFill>
                  <a:srgbClr val="0070C0"/>
                </a:solidFill>
              </a:rPr>
              <a:t>tên</a:t>
            </a:r>
            <a:endParaRPr lang="en-US" sz="3600" dirty="0">
              <a:solidFill>
                <a:srgbClr val="0070C0"/>
              </a:solidFill>
            </a:endParaRPr>
          </a:p>
        </p:txBody>
      </p:sp>
      <p:sp>
        <p:nvSpPr>
          <p:cNvPr id="25" name="Oval 24"/>
          <p:cNvSpPr/>
          <p:nvPr/>
        </p:nvSpPr>
        <p:spPr>
          <a:xfrm>
            <a:off x="3481388" y="4981575"/>
            <a:ext cx="3948112" cy="815975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dirty="0" err="1">
                <a:solidFill>
                  <a:srgbClr val="0070C0"/>
                </a:solidFill>
              </a:rPr>
              <a:t>Phần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 err="1">
                <a:solidFill>
                  <a:srgbClr val="0070C0"/>
                </a:solidFill>
              </a:rPr>
              <a:t>mở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 err="1">
                <a:solidFill>
                  <a:srgbClr val="0070C0"/>
                </a:solidFill>
              </a:rPr>
              <a:t>rộng</a:t>
            </a:r>
            <a:endParaRPr lang="en-US" sz="28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2458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4"/>
          <p:cNvSpPr>
            <a:spLocks noGrp="1"/>
          </p:cNvSpPr>
          <p:nvPr>
            <p:ph idx="1"/>
          </p:nvPr>
        </p:nvSpPr>
        <p:spPr>
          <a:xfrm>
            <a:off x="152400" y="1295400"/>
            <a:ext cx="6019800" cy="838200"/>
          </a:xfrm>
        </p:spPr>
        <p:txBody>
          <a:bodyPr/>
          <a:lstStyle/>
          <a:p>
            <a:pPr eaLnBrk="1" hangingPunct="1">
              <a:buFont typeface="Arial" pitchFamily="34" charset="0"/>
              <a:buNone/>
            </a:pPr>
            <a:r>
              <a:rPr lang="en-US" sz="2400" smtClean="0">
                <a:solidFill>
                  <a:srgbClr val="0070C0"/>
                </a:solidFill>
              </a:rPr>
              <a:t>Mở và quan sát thư mục </a:t>
            </a:r>
            <a:r>
              <a:rPr lang="en-US" sz="2400" smtClean="0">
                <a:solidFill>
                  <a:srgbClr val="B50B9D"/>
                </a:solidFill>
              </a:rPr>
              <a:t>HOCTAP.</a:t>
            </a:r>
            <a:endParaRPr lang="en-US" sz="2800" smtClean="0">
              <a:solidFill>
                <a:srgbClr val="B50B9D"/>
              </a:solidFill>
            </a:endParaRPr>
          </a:p>
        </p:txBody>
      </p:sp>
      <p:pic>
        <p:nvPicPr>
          <p:cNvPr id="15363" name="Picture 4" descr="C:\Users\ACER\AppData\Local\Microsoft\Windows\Temporary Internet Files\Content.IE5\00WZCH5L\5-Free-Summer-Clipart-Illustration-Of-A-Happy-Smiling-Sun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91450" y="0"/>
            <a:ext cx="135255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6248400" y="3733800"/>
            <a:ext cx="2646363" cy="523875"/>
          </a:xfrm>
          <a:prstGeom prst="rect">
            <a:avLst/>
          </a:prstGeom>
          <a:noFill/>
          <a:ln w="9525">
            <a:solidFill>
              <a:srgbClr val="7030A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r>
              <a:rPr lang="en-US" sz="2800">
                <a:solidFill>
                  <a:srgbClr val="FF0000"/>
                </a:solidFill>
              </a:rPr>
              <a:t>Các tệp</a:t>
            </a: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6096000" y="3048000"/>
            <a:ext cx="1947863" cy="461963"/>
          </a:xfrm>
          <a:prstGeom prst="rect">
            <a:avLst/>
          </a:prstGeom>
          <a:noFill/>
          <a:ln w="9525">
            <a:solidFill>
              <a:srgbClr val="7030A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FF0000"/>
                </a:solidFill>
              </a:rPr>
              <a:t>Các thư mục</a:t>
            </a:r>
          </a:p>
        </p:txBody>
      </p:sp>
      <p:sp>
        <p:nvSpPr>
          <p:cNvPr id="15367" name="Title 12"/>
          <p:cNvSpPr>
            <a:spLocks noGrp="1"/>
          </p:cNvSpPr>
          <p:nvPr>
            <p:ph type="title"/>
          </p:nvPr>
        </p:nvSpPr>
        <p:spPr>
          <a:xfrm>
            <a:off x="152400" y="228600"/>
            <a:ext cx="5257800" cy="533400"/>
          </a:xfrm>
        </p:spPr>
        <p:txBody>
          <a:bodyPr>
            <a:normAutofit fontScale="90000"/>
          </a:bodyPr>
          <a:lstStyle/>
          <a:p>
            <a:pPr algn="l" eaLnBrk="1" hangingPunct="1"/>
            <a:r>
              <a:rPr lang="en-US" sz="3200" u="sng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A. HOẠT ĐỘNG CƠ BẢN</a:t>
            </a:r>
          </a:p>
        </p:txBody>
      </p:sp>
      <p:sp>
        <p:nvSpPr>
          <p:cNvPr id="15369" name="Text Placeholder 14"/>
          <p:cNvSpPr txBox="1">
            <a:spLocks/>
          </p:cNvSpPr>
          <p:nvPr/>
        </p:nvSpPr>
        <p:spPr bwMode="auto">
          <a:xfrm>
            <a:off x="381000" y="609600"/>
            <a:ext cx="5410200" cy="63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z="2800" b="1" u="sng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2. Phân biệt tệp và thư mục</a:t>
            </a:r>
          </a:p>
        </p:txBody>
      </p:sp>
      <p:pic>
        <p:nvPicPr>
          <p:cNvPr id="6156" name="Picture 1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752600"/>
            <a:ext cx="4572000" cy="3140075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Rectangle 15"/>
          <p:cNvSpPr/>
          <p:nvPr/>
        </p:nvSpPr>
        <p:spPr>
          <a:xfrm>
            <a:off x="1219200" y="3200400"/>
            <a:ext cx="1905000" cy="838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17" name="Rectangle 16"/>
          <p:cNvSpPr/>
          <p:nvPr/>
        </p:nvSpPr>
        <p:spPr>
          <a:xfrm>
            <a:off x="1219200" y="4038600"/>
            <a:ext cx="1905000" cy="762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5791200" y="1676400"/>
            <a:ext cx="3352800" cy="830263"/>
          </a:xfrm>
          <a:prstGeom prst="rect">
            <a:avLst/>
          </a:prstGeom>
          <a:noFill/>
          <a:ln w="9525">
            <a:solidFill>
              <a:srgbClr val="7030A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400">
                <a:solidFill>
                  <a:srgbClr val="FF0000"/>
                </a:solidFill>
              </a:rPr>
              <a:t>Thư mục HOCTAP đang mở</a:t>
            </a: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0" y="5257800"/>
            <a:ext cx="1676400" cy="523875"/>
          </a:xfrm>
          <a:prstGeom prst="rect">
            <a:avLst/>
          </a:prstGeom>
          <a:noFill/>
          <a:ln w="9525">
            <a:solidFill>
              <a:srgbClr val="7030A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800">
                <a:solidFill>
                  <a:srgbClr val="FF0000"/>
                </a:solidFill>
              </a:rPr>
              <a:t>tên tệp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295400" y="4572000"/>
            <a:ext cx="1828800" cy="2286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cxnSp>
        <p:nvCxnSpPr>
          <p:cNvPr id="22" name="Straight Arrow Connector 21"/>
          <p:cNvCxnSpPr>
            <a:stCxn id="18" idx="1"/>
          </p:cNvCxnSpPr>
          <p:nvPr/>
        </p:nvCxnSpPr>
        <p:spPr>
          <a:xfrm rot="10800000">
            <a:off x="2438400" y="1905000"/>
            <a:ext cx="3352800" cy="187325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11" idx="1"/>
            <a:endCxn id="16" idx="3"/>
          </p:cNvCxnSpPr>
          <p:nvPr/>
        </p:nvCxnSpPr>
        <p:spPr>
          <a:xfrm rot="10800000" flipV="1">
            <a:off x="3124200" y="3278188"/>
            <a:ext cx="2971800" cy="34131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10" idx="1"/>
          </p:cNvCxnSpPr>
          <p:nvPr/>
        </p:nvCxnSpPr>
        <p:spPr>
          <a:xfrm rot="10800000" flipV="1">
            <a:off x="3124200" y="3995738"/>
            <a:ext cx="3124200" cy="2714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19" idx="0"/>
            <a:endCxn id="20" idx="2"/>
          </p:cNvCxnSpPr>
          <p:nvPr/>
        </p:nvCxnSpPr>
        <p:spPr>
          <a:xfrm rot="16200000" flipV="1">
            <a:off x="2057400" y="4953000"/>
            <a:ext cx="457200" cy="1524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ounded Rectangle 28"/>
          <p:cNvSpPr/>
          <p:nvPr/>
        </p:nvSpPr>
        <p:spPr>
          <a:xfrm>
            <a:off x="5715000" y="4572000"/>
            <a:ext cx="2971800" cy="121920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2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Trong thư mục có thể chứa nhiều tệp và thư mục</a:t>
            </a:r>
          </a:p>
        </p:txBody>
      </p:sp>
    </p:spTree>
    <p:extLst>
      <p:ext uri="{BB962C8B-B14F-4D97-AF65-F5344CB8AC3E}">
        <p14:creationId xmlns:p14="http://schemas.microsoft.com/office/powerpoint/2010/main" val="18376145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1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1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6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10" grpId="0" animBg="1"/>
      <p:bldP spid="11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9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Content Placeholder 29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3840163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GB" smtClean="0">
                <a:latin typeface="Times New Roman" pitchFamily="18" charset="0"/>
                <a:cs typeface="Times New Roman" pitchFamily="18" charset="0"/>
              </a:rPr>
              <a:t>Trong thư mục HOCTAP có các thư mục </a:t>
            </a:r>
            <a:r>
              <a:rPr lang="en-GB" smtClean="0">
                <a:solidFill>
                  <a:srgbClr val="B50B9D"/>
                </a:solidFill>
                <a:latin typeface="Times New Roman" pitchFamily="18" charset="0"/>
                <a:cs typeface="Times New Roman" pitchFamily="18" charset="0"/>
              </a:rPr>
              <a:t>ve</a:t>
            </a:r>
            <a:r>
              <a:rPr lang="en-GB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smtClean="0">
                <a:solidFill>
                  <a:srgbClr val="B50B9D"/>
                </a:solidFill>
                <a:latin typeface="Times New Roman" pitchFamily="18" charset="0"/>
                <a:cs typeface="Times New Roman" pitchFamily="18" charset="0"/>
              </a:rPr>
              <a:t>soanthao</a:t>
            </a:r>
            <a:r>
              <a:rPr lang="en-GB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smtClean="0">
                <a:solidFill>
                  <a:srgbClr val="B50B9D"/>
                </a:solidFill>
                <a:latin typeface="Times New Roman" pitchFamily="18" charset="0"/>
                <a:cs typeface="Times New Roman" pitchFamily="18" charset="0"/>
              </a:rPr>
              <a:t>trinhchieu</a:t>
            </a:r>
            <a:r>
              <a:rPr lang="en-GB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eaLnBrk="1" hangingPunct="1"/>
            <a:r>
              <a:rPr lang="en-GB" smtClean="0">
                <a:latin typeface="Times New Roman" pitchFamily="18" charset="0"/>
                <a:cs typeface="Times New Roman" pitchFamily="18" charset="0"/>
              </a:rPr>
              <a:t>Ngoài ra em còn thấy biểu tượng       được tạo ra khi em lưu bài soạn thảo văn bản, đó được gọi là </a:t>
            </a:r>
            <a:r>
              <a:rPr lang="en-GB" smtClean="0">
                <a:solidFill>
                  <a:srgbClr val="B50B9D"/>
                </a:solidFill>
                <a:latin typeface="Times New Roman" pitchFamily="18" charset="0"/>
                <a:cs typeface="Times New Roman" pitchFamily="18" charset="0"/>
              </a:rPr>
              <a:t>tệp</a:t>
            </a:r>
            <a:r>
              <a:rPr lang="en-GB" smtClean="0">
                <a:latin typeface="Times New Roman" pitchFamily="18" charset="0"/>
                <a:cs typeface="Times New Roman" pitchFamily="18" charset="0"/>
              </a:rPr>
              <a:t>. Mỗi tệp có 1 tên,tên tệp bao gồm phần tên và phần mở rộng được cách nhau bởi dấu chấm. Phần tên do em tự đặt, phần mở rộng tự động thêm vào.</a:t>
            </a:r>
          </a:p>
        </p:txBody>
      </p:sp>
      <p:pic>
        <p:nvPicPr>
          <p:cNvPr id="16387" name="Picture 31" descr="Untitle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990600"/>
            <a:ext cx="609600" cy="78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Left Brace 12"/>
          <p:cNvSpPr/>
          <p:nvPr/>
        </p:nvSpPr>
        <p:spPr>
          <a:xfrm rot="16200000">
            <a:off x="2613025" y="4148138"/>
            <a:ext cx="609600" cy="1905000"/>
          </a:xfrm>
          <a:prstGeom prst="leftBrac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14" name="Left Brace 13"/>
          <p:cNvSpPr/>
          <p:nvPr/>
        </p:nvSpPr>
        <p:spPr>
          <a:xfrm rot="16200000">
            <a:off x="4022725" y="4872038"/>
            <a:ext cx="609600" cy="457200"/>
          </a:xfrm>
          <a:prstGeom prst="leftBrac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2041525" y="6091238"/>
            <a:ext cx="1417638" cy="461962"/>
          </a:xfrm>
          <a:prstGeom prst="rect">
            <a:avLst/>
          </a:prstGeom>
          <a:noFill/>
          <a:ln w="9525">
            <a:solidFill>
              <a:srgbClr val="7030A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FF0000"/>
                </a:solidFill>
              </a:rPr>
              <a:t>Phần tên</a:t>
            </a: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auto">
          <a:xfrm>
            <a:off x="3870325" y="6091238"/>
            <a:ext cx="2149475" cy="461962"/>
          </a:xfrm>
          <a:prstGeom prst="rect">
            <a:avLst/>
          </a:prstGeom>
          <a:noFill/>
          <a:ln w="9525">
            <a:solidFill>
              <a:srgbClr val="7030A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FF0000"/>
                </a:solidFill>
              </a:rPr>
              <a:t>Phần mở rộng</a:t>
            </a:r>
          </a:p>
        </p:txBody>
      </p:sp>
      <p:cxnSp>
        <p:nvCxnSpPr>
          <p:cNvPr id="17" name="Straight Arrow Connector 16"/>
          <p:cNvCxnSpPr>
            <a:stCxn id="15" idx="0"/>
            <a:endCxn id="13" idx="1"/>
          </p:cNvCxnSpPr>
          <p:nvPr/>
        </p:nvCxnSpPr>
        <p:spPr>
          <a:xfrm rot="5400000" flipH="1" flipV="1">
            <a:off x="2490788" y="5664200"/>
            <a:ext cx="685800" cy="168275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6" idx="0"/>
          </p:cNvCxnSpPr>
          <p:nvPr/>
        </p:nvCxnSpPr>
        <p:spPr>
          <a:xfrm rot="16200000" flipV="1">
            <a:off x="4179094" y="5325269"/>
            <a:ext cx="914400" cy="6175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394" name="Rectangle 2"/>
          <p:cNvSpPr>
            <a:spLocks noChangeArrowheads="1"/>
          </p:cNvSpPr>
          <p:nvPr/>
        </p:nvSpPr>
        <p:spPr bwMode="auto">
          <a:xfrm>
            <a:off x="1828800" y="4267200"/>
            <a:ext cx="30543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GB" sz="3200">
                <a:latin typeface="Times New Roman" pitchFamily="18" charset="0"/>
                <a:cs typeface="Times New Roman" pitchFamily="18" charset="0"/>
              </a:rPr>
              <a:t>Baisoanthao.doc</a:t>
            </a:r>
          </a:p>
        </p:txBody>
      </p:sp>
    </p:spTree>
    <p:extLst>
      <p:ext uri="{BB962C8B-B14F-4D97-AF65-F5344CB8AC3E}">
        <p14:creationId xmlns:p14="http://schemas.microsoft.com/office/powerpoint/2010/main" val="11925537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build="p"/>
      <p:bldP spid="15" grpId="0" animBg="1"/>
      <p:bldP spid="1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:\Users\ACER\AppData\Local\Microsoft\Windows\Temporary Internet Files\Content.IE5\00WZCH5L\school_building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" y="5145087"/>
            <a:ext cx="1828800" cy="170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1" name="Picture 4" descr="C:\Users\ACER\AppData\Local\Microsoft\Windows\Temporary Internet Files\Content.IE5\00WZCH5L\5-Free-Summer-Clipart-Illustration-Of-A-Happy-Smiling-Sun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91450" y="0"/>
            <a:ext cx="135255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4" name="Title 12"/>
          <p:cNvSpPr>
            <a:spLocks noGrp="1"/>
          </p:cNvSpPr>
          <p:nvPr>
            <p:ph type="title"/>
          </p:nvPr>
        </p:nvSpPr>
        <p:spPr>
          <a:xfrm>
            <a:off x="152400" y="228600"/>
            <a:ext cx="5257800" cy="533400"/>
          </a:xfrm>
        </p:spPr>
        <p:txBody>
          <a:bodyPr>
            <a:normAutofit fontScale="90000"/>
          </a:bodyPr>
          <a:lstStyle/>
          <a:p>
            <a:pPr algn="l" eaLnBrk="1" hangingPunct="1"/>
            <a:r>
              <a:rPr lang="en-US" sz="3200" u="sng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A. HOẠT ĐỘNG CƠ BẢN</a:t>
            </a:r>
          </a:p>
        </p:txBody>
      </p:sp>
      <p:sp>
        <p:nvSpPr>
          <p:cNvPr id="17416" name="Text Placeholder 14"/>
          <p:cNvSpPr txBox="1">
            <a:spLocks/>
          </p:cNvSpPr>
          <p:nvPr/>
        </p:nvSpPr>
        <p:spPr bwMode="auto">
          <a:xfrm>
            <a:off x="381000" y="609600"/>
            <a:ext cx="5410200" cy="63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z="2800" b="1" u="sng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2. Phân biệt tệp và thư mục</a:t>
            </a:r>
          </a:p>
        </p:txBody>
      </p:sp>
      <p:sp>
        <p:nvSpPr>
          <p:cNvPr id="30" name="Content Placeholder 29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3840163"/>
          </a:xfrm>
        </p:spPr>
        <p:txBody>
          <a:bodyPr/>
          <a:lstStyle/>
          <a:p>
            <a:pPr eaLnBrk="1" hangingPunct="1">
              <a:buFont typeface="Arial" pitchFamily="34" charset="0"/>
              <a:buNone/>
            </a:pPr>
            <a:r>
              <a:rPr lang="en-GB" smtClean="0">
                <a:latin typeface="Times New Roman" pitchFamily="18" charset="0"/>
                <a:cs typeface="Times New Roman" pitchFamily="18" charset="0"/>
              </a:rPr>
              <a:t>Điền tên thư mục con và tên tệp trong thư mục </a:t>
            </a:r>
            <a:r>
              <a:rPr lang="en-GB" smtClean="0">
                <a:solidFill>
                  <a:srgbClr val="B50B9D"/>
                </a:solidFill>
                <a:latin typeface="Times New Roman" pitchFamily="18" charset="0"/>
                <a:cs typeface="Times New Roman" pitchFamily="18" charset="0"/>
              </a:rPr>
              <a:t>HOCTAP </a:t>
            </a:r>
            <a:r>
              <a:rPr lang="en-GB" smtClean="0">
                <a:latin typeface="Times New Roman" pitchFamily="18" charset="0"/>
                <a:cs typeface="Times New Roman" pitchFamily="18" charset="0"/>
              </a:rPr>
              <a:t>vào bảng sau:</a:t>
            </a:r>
            <a:endParaRPr lang="en-GB" smtClean="0">
              <a:solidFill>
                <a:srgbClr val="B50B9D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592582"/>
              </p:ext>
            </p:extLst>
          </p:nvPr>
        </p:nvGraphicFramePr>
        <p:xfrm>
          <a:off x="1524000" y="2514600"/>
          <a:ext cx="6172200" cy="2057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86100"/>
                <a:gridCol w="3086100"/>
              </a:tblGrid>
              <a:tr h="51435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Thư</a:t>
                      </a:r>
                      <a:r>
                        <a:rPr lang="en-GB" sz="2400" baseline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mục</a:t>
                      </a:r>
                      <a:endParaRPr lang="en-GB" sz="24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Tệp</a:t>
                      </a:r>
                      <a:endParaRPr lang="en-GB" sz="24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14350">
                <a:tc>
                  <a:txBody>
                    <a:bodyPr/>
                    <a:lstStyle/>
                    <a:p>
                      <a:endParaRPr lang="en-GB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14350">
                <a:tc>
                  <a:txBody>
                    <a:bodyPr/>
                    <a:lstStyle/>
                    <a:p>
                      <a:endParaRPr lang="en-GB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14350">
                <a:tc>
                  <a:txBody>
                    <a:bodyPr/>
                    <a:lstStyle/>
                    <a:p>
                      <a:endParaRPr lang="en-GB" sz="24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4097512"/>
              </p:ext>
            </p:extLst>
          </p:nvPr>
        </p:nvGraphicFramePr>
        <p:xfrm>
          <a:off x="1524000" y="2514600"/>
          <a:ext cx="6172200" cy="2057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86100"/>
                <a:gridCol w="3086100"/>
              </a:tblGrid>
              <a:tr h="51435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Thư</a:t>
                      </a:r>
                      <a:r>
                        <a:rPr lang="en-GB" sz="2400" baseline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mục</a:t>
                      </a:r>
                      <a:endParaRPr lang="en-GB" sz="24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Tệp</a:t>
                      </a:r>
                      <a:endParaRPr lang="en-GB" sz="24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1435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Soanthao</a:t>
                      </a:r>
                      <a:endParaRPr lang="en-GB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baisoan</a:t>
                      </a:r>
                      <a:endParaRPr lang="en-GB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1435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Trinhchieu</a:t>
                      </a:r>
                      <a:endParaRPr lang="en-GB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Gioithieu</a:t>
                      </a:r>
                      <a:endParaRPr lang="en-GB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1435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ve</a:t>
                      </a:r>
                      <a:endParaRPr lang="en-GB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Hinhvuong</a:t>
                      </a:r>
                      <a:endParaRPr lang="en-GB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32995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4" descr="C:\Users\ACER\AppData\Local\Microsoft\Windows\Temporary Internet Files\Content.IE5\00WZCH5L\5-Free-Summer-Clipart-Illustration-Of-A-Happy-Smiling-Sun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91450" y="0"/>
            <a:ext cx="135255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7" name="Title 12"/>
          <p:cNvSpPr>
            <a:spLocks noGrp="1"/>
          </p:cNvSpPr>
          <p:nvPr>
            <p:ph type="title"/>
          </p:nvPr>
        </p:nvSpPr>
        <p:spPr>
          <a:xfrm>
            <a:off x="0" y="381000"/>
            <a:ext cx="6096000" cy="533400"/>
          </a:xfrm>
        </p:spPr>
        <p:txBody>
          <a:bodyPr>
            <a:normAutofit fontScale="90000"/>
          </a:bodyPr>
          <a:lstStyle/>
          <a:p>
            <a:pPr algn="l" eaLnBrk="1" hangingPunct="1"/>
            <a:r>
              <a:rPr lang="en-US" sz="3200" u="sng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B.HOẠT ĐỘNG THỰC HÀNH</a:t>
            </a:r>
          </a:p>
        </p:txBody>
      </p:sp>
      <p:sp>
        <p:nvSpPr>
          <p:cNvPr id="18439" name="Text Placeholder 14"/>
          <p:cNvSpPr txBox="1">
            <a:spLocks/>
          </p:cNvSpPr>
          <p:nvPr/>
        </p:nvSpPr>
        <p:spPr bwMode="auto">
          <a:xfrm>
            <a:off x="304800" y="1295400"/>
            <a:ext cx="8382000" cy="868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z="280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1.Em hãy mở thư mục </a:t>
            </a:r>
            <a:r>
              <a:rPr lang="en-US" sz="2800">
                <a:solidFill>
                  <a:srgbClr val="B50B9D"/>
                </a:solidFill>
                <a:latin typeface="Times New Roman" pitchFamily="18" charset="0"/>
                <a:cs typeface="Times New Roman" pitchFamily="18" charset="0"/>
              </a:rPr>
              <a:t>HOCTAP</a:t>
            </a:r>
            <a:r>
              <a:rPr lang="en-US" sz="280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đã tạo ở hoạt động 1, mục A rồi thực hiện các yêu cầu sau:</a:t>
            </a:r>
          </a:p>
        </p:txBody>
      </p:sp>
      <p:sp>
        <p:nvSpPr>
          <p:cNvPr id="18440" name="Content Placeholder 10"/>
          <p:cNvSpPr>
            <a:spLocks noGrp="1"/>
          </p:cNvSpPr>
          <p:nvPr>
            <p:ph idx="1"/>
          </p:nvPr>
        </p:nvSpPr>
        <p:spPr>
          <a:xfrm>
            <a:off x="304800" y="2514600"/>
            <a:ext cx="8534400" cy="2971800"/>
          </a:xfrm>
        </p:spPr>
        <p:txBody>
          <a:bodyPr/>
          <a:lstStyle/>
          <a:p>
            <a:pPr eaLnBrk="1" hangingPunct="1">
              <a:buFont typeface="Arial" pitchFamily="34" charset="0"/>
              <a:buNone/>
            </a:pPr>
            <a:r>
              <a:rPr lang="en-GB" sz="2800" smtClean="0">
                <a:latin typeface="Times New Roman" pitchFamily="18" charset="0"/>
                <a:cs typeface="Times New Roman" pitchFamily="18" charset="0"/>
              </a:rPr>
              <a:t>Nháy đúp chuột vào biểu tượng tệp, quan sát rồi đánh dấu X vào ô vuông theo yêu cầu sau:</a:t>
            </a:r>
          </a:p>
          <a:p>
            <a:pPr eaLnBrk="1" hangingPunct="1">
              <a:buFont typeface="Arial" pitchFamily="34" charset="0"/>
              <a:buNone/>
            </a:pPr>
            <a:endParaRPr lang="en-GB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Arial" pitchFamily="34" charset="0"/>
              <a:buNone/>
            </a:pPr>
            <a:endParaRPr lang="en-GB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6699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4" descr="C:\Users\ACER\AppData\Local\Microsoft\Windows\Temporary Internet Files\Content.IE5\00WZCH5L\5-Free-Summer-Clipart-Illustration-Of-A-Happy-Smiling-Sun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91450" y="0"/>
            <a:ext cx="135255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1" name="Title 12"/>
          <p:cNvSpPr>
            <a:spLocks noGrp="1"/>
          </p:cNvSpPr>
          <p:nvPr>
            <p:ph type="title"/>
          </p:nvPr>
        </p:nvSpPr>
        <p:spPr>
          <a:xfrm>
            <a:off x="0" y="304800"/>
            <a:ext cx="6096000" cy="533400"/>
          </a:xfrm>
        </p:spPr>
        <p:txBody>
          <a:bodyPr>
            <a:normAutofit fontScale="90000"/>
          </a:bodyPr>
          <a:lstStyle/>
          <a:p>
            <a:pPr algn="l" eaLnBrk="1" hangingPunct="1"/>
            <a:r>
              <a:rPr lang="en-US" sz="3200" u="sng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B.HOẠT ĐỘNG THỰC HÀNH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29275240"/>
              </p:ext>
            </p:extLst>
          </p:nvPr>
        </p:nvGraphicFramePr>
        <p:xfrm>
          <a:off x="457200" y="914400"/>
          <a:ext cx="8229600" cy="49374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0200"/>
                <a:gridCol w="6629400"/>
              </a:tblGrid>
              <a:tr h="822869">
                <a:tc>
                  <a:txBody>
                    <a:bodyPr/>
                    <a:lstStyle/>
                    <a:p>
                      <a:r>
                        <a:rPr lang="en-GB" sz="24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Biểu tượng</a:t>
                      </a:r>
                      <a:endParaRPr lang="en-GB" sz="24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05" marB="45705"/>
                </a:tc>
                <a:tc>
                  <a:txBody>
                    <a:bodyPr/>
                    <a:lstStyle/>
                    <a:p>
                      <a:r>
                        <a:rPr lang="en-GB" sz="24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Mở ra chương</a:t>
                      </a:r>
                      <a:r>
                        <a:rPr lang="en-GB" sz="2400" baseline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trình</a:t>
                      </a:r>
                      <a:endParaRPr lang="en-GB" sz="24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05" marB="45705"/>
                </a:tc>
              </a:tr>
              <a:tr h="457140">
                <a:tc rowSpan="3">
                  <a:txBody>
                    <a:bodyPr/>
                    <a:lstStyle/>
                    <a:p>
                      <a:endParaRPr lang="en-GB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05" marB="45705"/>
                </a:tc>
                <a:tc>
                  <a:txBody>
                    <a:bodyPr/>
                    <a:lstStyle/>
                    <a:p>
                      <a:r>
                        <a:rPr lang="en-GB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Paint với</a:t>
                      </a:r>
                      <a:r>
                        <a:rPr lang="en-GB" sz="24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bức tranh đã vẽ</a:t>
                      </a:r>
                      <a:endParaRPr lang="en-GB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05" marB="45705"/>
                </a:tc>
              </a:tr>
              <a:tr h="457140">
                <a:tc vMerge="1">
                  <a:txBody>
                    <a:bodyPr/>
                    <a:lstStyle/>
                    <a:p>
                      <a:endParaRPr lang="en-GB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Word</a:t>
                      </a:r>
                      <a:r>
                        <a:rPr lang="en-GB" sz="24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với văn bản đã soạn thảo</a:t>
                      </a:r>
                      <a:endParaRPr lang="en-GB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05" marB="45705"/>
                </a:tc>
              </a:tr>
              <a:tr h="457140">
                <a:tc vMerge="1">
                  <a:txBody>
                    <a:bodyPr/>
                    <a:lstStyle/>
                    <a:p>
                      <a:endParaRPr lang="en-GB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PowerPoint</a:t>
                      </a:r>
                      <a:r>
                        <a:rPr lang="en-GB" sz="24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với bài trình chiếu đã soạn</a:t>
                      </a:r>
                      <a:endParaRPr lang="en-GB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05" marB="45705"/>
                </a:tc>
              </a:tr>
              <a:tr h="457140">
                <a:tc rowSpan="3">
                  <a:txBody>
                    <a:bodyPr/>
                    <a:lstStyle/>
                    <a:p>
                      <a:endParaRPr lang="en-GB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05" marB="45705"/>
                </a:tc>
                <a:tc>
                  <a:txBody>
                    <a:bodyPr/>
                    <a:lstStyle/>
                    <a:p>
                      <a:r>
                        <a:rPr lang="en-GB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Paint với</a:t>
                      </a:r>
                      <a:r>
                        <a:rPr lang="en-GB" sz="24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bức tranh đã vẽ</a:t>
                      </a:r>
                      <a:endParaRPr lang="en-GB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05" marB="45705"/>
                </a:tc>
              </a:tr>
              <a:tr h="457140">
                <a:tc vMerge="1">
                  <a:txBody>
                    <a:bodyPr/>
                    <a:lstStyle/>
                    <a:p>
                      <a:endParaRPr lang="en-GB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Word</a:t>
                      </a:r>
                      <a:r>
                        <a:rPr lang="en-GB" sz="24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với văn bản đã soạn thảo</a:t>
                      </a:r>
                      <a:endParaRPr lang="en-GB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05" marB="45705"/>
                </a:tc>
              </a:tr>
              <a:tr h="457140">
                <a:tc vMerge="1">
                  <a:txBody>
                    <a:bodyPr/>
                    <a:lstStyle/>
                    <a:p>
                      <a:endParaRPr lang="en-GB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PowerPoint</a:t>
                      </a:r>
                      <a:r>
                        <a:rPr lang="en-GB" sz="24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với bài trình chiếu đã soạn</a:t>
                      </a:r>
                      <a:endParaRPr lang="en-GB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05" marB="45705"/>
                </a:tc>
              </a:tr>
              <a:tr h="457140">
                <a:tc rowSpan="3">
                  <a:txBody>
                    <a:bodyPr/>
                    <a:lstStyle/>
                    <a:p>
                      <a:endParaRPr lang="en-GB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05" marB="45705"/>
                </a:tc>
                <a:tc>
                  <a:txBody>
                    <a:bodyPr/>
                    <a:lstStyle/>
                    <a:p>
                      <a:r>
                        <a:rPr lang="en-GB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Paint với</a:t>
                      </a:r>
                      <a:r>
                        <a:rPr lang="en-GB" sz="24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bức tranh đã vẽ</a:t>
                      </a:r>
                      <a:endParaRPr lang="en-GB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05" marB="45705"/>
                </a:tc>
              </a:tr>
              <a:tr h="457140">
                <a:tc vMerge="1">
                  <a:txBody>
                    <a:bodyPr/>
                    <a:lstStyle/>
                    <a:p>
                      <a:endParaRPr lang="en-GB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Word</a:t>
                      </a:r>
                      <a:r>
                        <a:rPr lang="en-GB" sz="24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với văn bản đã soạn thảo</a:t>
                      </a:r>
                      <a:endParaRPr lang="en-GB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05" marB="45705"/>
                </a:tc>
              </a:tr>
              <a:tr h="457140">
                <a:tc vMerge="1">
                  <a:txBody>
                    <a:bodyPr/>
                    <a:lstStyle/>
                    <a:p>
                      <a:endParaRPr lang="en-GB" sz="20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PowerPoint</a:t>
                      </a:r>
                      <a:r>
                        <a:rPr lang="en-GB" sz="24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với bài trình chiếu đã soạn</a:t>
                      </a:r>
                      <a:endParaRPr lang="en-GB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05" marB="45705"/>
                </a:tc>
              </a:tr>
            </a:tbl>
          </a:graphicData>
        </a:graphic>
      </p:graphicFrame>
      <p:pic>
        <p:nvPicPr>
          <p:cNvPr id="12" name="Picture 11" descr="Untitled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057400"/>
            <a:ext cx="1311275" cy="1073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12" descr="Untitled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276600"/>
            <a:ext cx="1066800" cy="1216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13" descr="Untitled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4572000"/>
            <a:ext cx="1295400" cy="1165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Rounded Rectangle 14"/>
          <p:cNvSpPr/>
          <p:nvPr/>
        </p:nvSpPr>
        <p:spPr>
          <a:xfrm>
            <a:off x="8077200" y="1752600"/>
            <a:ext cx="381000" cy="381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16" name="Rounded Rectangle 15"/>
          <p:cNvSpPr/>
          <p:nvPr/>
        </p:nvSpPr>
        <p:spPr>
          <a:xfrm>
            <a:off x="8077200" y="2286000"/>
            <a:ext cx="381000" cy="381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17" name="Rounded Rectangle 16"/>
          <p:cNvSpPr/>
          <p:nvPr/>
        </p:nvSpPr>
        <p:spPr>
          <a:xfrm>
            <a:off x="8077200" y="2743200"/>
            <a:ext cx="381000" cy="381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18" name="Rounded Rectangle 17"/>
          <p:cNvSpPr/>
          <p:nvPr/>
        </p:nvSpPr>
        <p:spPr>
          <a:xfrm>
            <a:off x="8077200" y="3200400"/>
            <a:ext cx="381000" cy="381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19" name="Rounded Rectangle 18"/>
          <p:cNvSpPr/>
          <p:nvPr/>
        </p:nvSpPr>
        <p:spPr>
          <a:xfrm>
            <a:off x="8077200" y="3657600"/>
            <a:ext cx="381000" cy="381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20" name="Rounded Rectangle 19"/>
          <p:cNvSpPr/>
          <p:nvPr/>
        </p:nvSpPr>
        <p:spPr>
          <a:xfrm>
            <a:off x="8077200" y="4114800"/>
            <a:ext cx="381000" cy="381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21" name="Rounded Rectangle 20"/>
          <p:cNvSpPr/>
          <p:nvPr/>
        </p:nvSpPr>
        <p:spPr>
          <a:xfrm>
            <a:off x="8077200" y="4572000"/>
            <a:ext cx="381000" cy="381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22" name="Rounded Rectangle 21"/>
          <p:cNvSpPr/>
          <p:nvPr/>
        </p:nvSpPr>
        <p:spPr>
          <a:xfrm>
            <a:off x="8077200" y="5029200"/>
            <a:ext cx="381000" cy="381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23" name="Rounded Rectangle 22"/>
          <p:cNvSpPr/>
          <p:nvPr/>
        </p:nvSpPr>
        <p:spPr>
          <a:xfrm>
            <a:off x="8077200" y="5410200"/>
            <a:ext cx="381000" cy="381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24" name="Rounded Rectangle 23"/>
          <p:cNvSpPr/>
          <p:nvPr/>
        </p:nvSpPr>
        <p:spPr>
          <a:xfrm>
            <a:off x="8077200" y="1752600"/>
            <a:ext cx="381000" cy="381000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x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27" name="Rounded Rectangle 26"/>
          <p:cNvSpPr/>
          <p:nvPr/>
        </p:nvSpPr>
        <p:spPr>
          <a:xfrm>
            <a:off x="8077200" y="3657600"/>
            <a:ext cx="381000" cy="381000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x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28" name="Rounded Rectangle 27"/>
          <p:cNvSpPr/>
          <p:nvPr/>
        </p:nvSpPr>
        <p:spPr>
          <a:xfrm>
            <a:off x="8077200" y="5410200"/>
            <a:ext cx="381000" cy="381000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x</a:t>
            </a:r>
            <a:endParaRPr lang="en-GB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9760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6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9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5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8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1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4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0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3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2914993"/>
            <a:ext cx="9144000" cy="2209800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b="1" spc="50" dirty="0" smtClean="0">
                <a:ln w="11430"/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BÀI 2: </a:t>
            </a:r>
            <a:r>
              <a:rPr lang="en-US" sz="4600" b="1" spc="50" dirty="0" smtClean="0">
                <a:ln w="11430"/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CÁC THAO TÁC VỚI </a:t>
            </a:r>
            <a:r>
              <a:rPr lang="en-US" sz="4600" b="1" spc="50" smtClean="0">
                <a:ln w="11430"/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THƯ MỤC</a:t>
            </a:r>
            <a:endParaRPr lang="en-US" b="1" spc="50" dirty="0">
              <a:ln w="11430"/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981200" y="1"/>
            <a:ext cx="6934200" cy="6857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ncuu" pitchFamily="2" charset="0"/>
              <a:ea typeface="+mj-ea"/>
              <a:cs typeface="Times New Roman" pitchFamily="18" charset="0"/>
            </a:endParaRPr>
          </a:p>
        </p:txBody>
      </p:sp>
      <p:pic>
        <p:nvPicPr>
          <p:cNvPr id="2050" name="Picture 2" descr="C:\Users\ACER\AppData\Local\Microsoft\Windows\Temporary Internet Files\Content.IE5\00WZCH5L\school_building[1]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4648200"/>
            <a:ext cx="2049228" cy="1905001"/>
          </a:xfrm>
          <a:prstGeom prst="rect">
            <a:avLst/>
          </a:prstGeom>
          <a:noFill/>
        </p:spPr>
      </p:pic>
      <p:pic>
        <p:nvPicPr>
          <p:cNvPr id="7" name="Picture 6" descr="Captureff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43034" y="457200"/>
            <a:ext cx="1905266" cy="2457793"/>
          </a:xfrm>
          <a:prstGeom prst="rect">
            <a:avLst/>
          </a:prstGeo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4" descr="C:\Users\ACER\AppData\Local\Microsoft\Windows\Temporary Internet Files\Content.IE5\00WZCH5L\5-Free-Summer-Clipart-Illustration-Of-A-Happy-Smiling-Sun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91450" y="0"/>
            <a:ext cx="135255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5" name="Title 12"/>
          <p:cNvSpPr>
            <a:spLocks noGrp="1"/>
          </p:cNvSpPr>
          <p:nvPr>
            <p:ph type="title"/>
          </p:nvPr>
        </p:nvSpPr>
        <p:spPr>
          <a:xfrm>
            <a:off x="0" y="457200"/>
            <a:ext cx="6096000" cy="533400"/>
          </a:xfrm>
        </p:spPr>
        <p:txBody>
          <a:bodyPr>
            <a:normAutofit fontScale="90000"/>
          </a:bodyPr>
          <a:lstStyle/>
          <a:p>
            <a:pPr algn="l" eaLnBrk="1" hangingPunct="1"/>
            <a:r>
              <a:rPr lang="en-US" sz="3200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B.HOẠT ĐỘNG THỰC HÀNH</a:t>
            </a:r>
          </a:p>
        </p:txBody>
      </p:sp>
      <p:sp>
        <p:nvSpPr>
          <p:cNvPr id="29" name="Text Placeholder 14"/>
          <p:cNvSpPr txBox="1">
            <a:spLocks/>
          </p:cNvSpPr>
          <p:nvPr/>
        </p:nvSpPr>
        <p:spPr bwMode="auto">
          <a:xfrm>
            <a:off x="0" y="1066800"/>
            <a:ext cx="8382000" cy="868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z="280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2. Em hãy viết phần tên và phần mở rộng của các tệp tương ứng vào bảng sau: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7960169"/>
              </p:ext>
            </p:extLst>
          </p:nvPr>
        </p:nvGraphicFramePr>
        <p:xfrm>
          <a:off x="762000" y="2133600"/>
          <a:ext cx="7391400" cy="29924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47850"/>
                <a:gridCol w="1847850"/>
                <a:gridCol w="1847850"/>
                <a:gridCol w="1847850"/>
              </a:tblGrid>
              <a:tr h="1048113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Biểu</a:t>
                      </a:r>
                      <a:r>
                        <a:rPr lang="en-GB" sz="2000" baseline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tượng tệp</a:t>
                      </a:r>
                      <a:endParaRPr lang="en-GB" sz="20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endParaRPr lang="en-GB" sz="200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5" marB="45725"/>
                </a:tc>
              </a:tr>
              <a:tr h="972163">
                <a:tc>
                  <a:txBody>
                    <a:bodyPr/>
                    <a:lstStyle/>
                    <a:p>
                      <a:pPr algn="ctr"/>
                      <a:endParaRPr lang="en-GB" sz="2000" dirty="0" smtClean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en-GB" sz="20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Phần tên</a:t>
                      </a:r>
                      <a:endParaRPr lang="en-GB" sz="20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5" marB="45725"/>
                </a:tc>
              </a:tr>
              <a:tr h="972163">
                <a:tc>
                  <a:txBody>
                    <a:bodyPr/>
                    <a:lstStyle/>
                    <a:p>
                      <a:pPr algn="ctr"/>
                      <a:endParaRPr lang="en-GB" sz="2000" dirty="0" smtClean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en-GB" sz="20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Phần mở</a:t>
                      </a:r>
                      <a:r>
                        <a:rPr lang="en-GB" sz="2000" baseline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rộng</a:t>
                      </a:r>
                      <a:endParaRPr lang="en-GB" sz="20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5" marB="45725"/>
                </a:tc>
              </a:tr>
            </a:tbl>
          </a:graphicData>
        </a:graphic>
      </p:graphicFrame>
      <p:pic>
        <p:nvPicPr>
          <p:cNvPr id="13" name="Picture 12" descr="Untitled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2209800"/>
            <a:ext cx="1066800" cy="842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81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2209800"/>
            <a:ext cx="809625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819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2322513"/>
            <a:ext cx="129540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2819400" y="3429000"/>
            <a:ext cx="1608138" cy="461963"/>
          </a:xfrm>
          <a:prstGeom prst="rect">
            <a:avLst/>
          </a:prstGeom>
          <a:noFill/>
          <a:ln w="9525">
            <a:solidFill>
              <a:srgbClr val="7030A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FF0000"/>
                </a:solidFill>
              </a:rPr>
              <a:t>hinhvuong</a:t>
            </a:r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4721225" y="3505200"/>
            <a:ext cx="1298575" cy="461963"/>
          </a:xfrm>
          <a:prstGeom prst="rect">
            <a:avLst/>
          </a:prstGeom>
          <a:noFill/>
          <a:ln w="9525">
            <a:solidFill>
              <a:srgbClr val="7030A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FF0000"/>
                </a:solidFill>
              </a:rPr>
              <a:t>Baisoan</a:t>
            </a: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auto">
          <a:xfrm>
            <a:off x="6477000" y="3429000"/>
            <a:ext cx="1333500" cy="461963"/>
          </a:xfrm>
          <a:prstGeom prst="rect">
            <a:avLst/>
          </a:prstGeom>
          <a:noFill/>
          <a:ln w="9525">
            <a:solidFill>
              <a:srgbClr val="7030A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FF0000"/>
                </a:solidFill>
              </a:rPr>
              <a:t>gioithieu</a:t>
            </a:r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auto">
          <a:xfrm>
            <a:off x="3263900" y="4495800"/>
            <a:ext cx="698500" cy="461963"/>
          </a:xfrm>
          <a:prstGeom prst="rect">
            <a:avLst/>
          </a:prstGeom>
          <a:noFill/>
          <a:ln w="9525">
            <a:solidFill>
              <a:srgbClr val="7030A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400">
                <a:solidFill>
                  <a:srgbClr val="FF0000"/>
                </a:solidFill>
              </a:rPr>
              <a:t>png</a:t>
            </a: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5105400" y="4495800"/>
            <a:ext cx="681038" cy="461963"/>
          </a:xfrm>
          <a:prstGeom prst="rect">
            <a:avLst/>
          </a:prstGeom>
          <a:noFill/>
          <a:ln w="9525">
            <a:solidFill>
              <a:srgbClr val="7030A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400">
                <a:solidFill>
                  <a:srgbClr val="FF0000"/>
                </a:solidFill>
              </a:rPr>
              <a:t>doc</a:t>
            </a: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6781800" y="4419600"/>
            <a:ext cx="612775" cy="461963"/>
          </a:xfrm>
          <a:prstGeom prst="rect">
            <a:avLst/>
          </a:prstGeom>
          <a:noFill/>
          <a:ln w="9525">
            <a:solidFill>
              <a:srgbClr val="7030A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400">
                <a:solidFill>
                  <a:srgbClr val="FF0000"/>
                </a:solidFill>
              </a:rPr>
              <a:t>ppt</a:t>
            </a:r>
          </a:p>
        </p:txBody>
      </p:sp>
    </p:spTree>
    <p:extLst>
      <p:ext uri="{BB962C8B-B14F-4D97-AF65-F5344CB8AC3E}">
        <p14:creationId xmlns:p14="http://schemas.microsoft.com/office/powerpoint/2010/main" val="1915389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48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48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48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4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15" grpId="0" animBg="1"/>
      <p:bldP spid="14" grpId="0" animBg="1"/>
      <p:bldP spid="16" grpId="0" animBg="1"/>
      <p:bldP spid="17" grpId="0" animBg="1"/>
      <p:bldP spid="18" grpId="0" animBg="1"/>
      <p:bldP spid="1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ACER\AppData\Local\Microsoft\Windows\Temporary Internet Files\Content.IE5\00WZCH5L\school_building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648200"/>
            <a:ext cx="1828800" cy="1700086"/>
          </a:xfrm>
          <a:prstGeom prst="rect">
            <a:avLst/>
          </a:prstGeom>
          <a:noFill/>
        </p:spPr>
      </p:pic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152400" y="1066800"/>
            <a:ext cx="5257800" cy="533400"/>
          </a:xfrm>
        </p:spPr>
        <p:txBody>
          <a:bodyPr>
            <a:noAutofit/>
          </a:bodyPr>
          <a:lstStyle/>
          <a:p>
            <a:pPr algn="l"/>
            <a:r>
              <a:rPr lang="en-US" sz="3200" u="sng" smtClean="0">
                <a:solidFill>
                  <a:srgbClr val="FF0000"/>
                </a:solidFill>
              </a:rPr>
              <a:t>1. Nhắc lại kiến thức</a:t>
            </a:r>
            <a:endParaRPr lang="en-US" sz="3200" u="sng">
              <a:solidFill>
                <a:srgbClr val="FF0000"/>
              </a:solidFill>
            </a:endParaRPr>
          </a:p>
        </p:txBody>
      </p:sp>
      <p:sp>
        <p:nvSpPr>
          <p:cNvPr id="7" name="Content Placeholder 4"/>
          <p:cNvSpPr>
            <a:spLocks noGrp="1"/>
          </p:cNvSpPr>
          <p:nvPr>
            <p:ph sz="half" idx="2"/>
          </p:nvPr>
        </p:nvSpPr>
        <p:spPr>
          <a:xfrm>
            <a:off x="457200" y="2362201"/>
            <a:ext cx="4040188" cy="376396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u="sng" smtClean="0">
                <a:solidFill>
                  <a:srgbClr val="0070C0"/>
                </a:solidFill>
              </a:rPr>
              <a:t>Tạo thư mục</a:t>
            </a:r>
          </a:p>
          <a:p>
            <a:r>
              <a:rPr lang="en-US" sz="2800" smtClean="0">
                <a:solidFill>
                  <a:srgbClr val="0070C0"/>
                </a:solidFill>
              </a:rPr>
              <a:t>Nháy </a:t>
            </a:r>
            <a:r>
              <a:rPr lang="en-US" sz="2800" err="1" smtClean="0">
                <a:solidFill>
                  <a:srgbClr val="0070C0"/>
                </a:solidFill>
              </a:rPr>
              <a:t>phải</a:t>
            </a:r>
            <a:r>
              <a:rPr lang="en-US" sz="2800" smtClean="0">
                <a:solidFill>
                  <a:srgbClr val="0070C0"/>
                </a:solidFill>
              </a:rPr>
              <a:t> </a:t>
            </a:r>
            <a:r>
              <a:rPr lang="en-US" sz="2800" err="1" smtClean="0">
                <a:solidFill>
                  <a:srgbClr val="0070C0"/>
                </a:solidFill>
              </a:rPr>
              <a:t>chuột</a:t>
            </a:r>
            <a:endParaRPr lang="en-US" sz="2800" smtClean="0">
              <a:solidFill>
                <a:srgbClr val="0070C0"/>
              </a:solidFill>
            </a:endParaRPr>
          </a:p>
          <a:p>
            <a:r>
              <a:rPr lang="en-US" sz="2800" err="1" smtClean="0">
                <a:solidFill>
                  <a:srgbClr val="0070C0"/>
                </a:solidFill>
              </a:rPr>
              <a:t>Chọn</a:t>
            </a:r>
            <a:r>
              <a:rPr lang="en-US" sz="2800" smtClean="0">
                <a:solidFill>
                  <a:srgbClr val="0070C0"/>
                </a:solidFill>
              </a:rPr>
              <a:t> New </a:t>
            </a:r>
          </a:p>
          <a:p>
            <a:r>
              <a:rPr lang="en-US" sz="2800" err="1" smtClean="0">
                <a:solidFill>
                  <a:srgbClr val="0070C0"/>
                </a:solidFill>
              </a:rPr>
              <a:t>Chọn</a:t>
            </a:r>
            <a:r>
              <a:rPr lang="en-US" sz="2800" smtClean="0">
                <a:solidFill>
                  <a:srgbClr val="0070C0"/>
                </a:solidFill>
              </a:rPr>
              <a:t> Folder</a:t>
            </a:r>
          </a:p>
        </p:txBody>
      </p:sp>
      <p:sp>
        <p:nvSpPr>
          <p:cNvPr id="17" name="Content Placeholder 16"/>
          <p:cNvSpPr>
            <a:spLocks noGrp="1"/>
          </p:cNvSpPr>
          <p:nvPr>
            <p:ph sz="quarter" idx="4"/>
          </p:nvPr>
        </p:nvSpPr>
        <p:spPr>
          <a:xfrm>
            <a:off x="4645025" y="2438401"/>
            <a:ext cx="4041775" cy="368776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u="sng" smtClean="0">
                <a:solidFill>
                  <a:srgbClr val="0070C0"/>
                </a:solidFill>
              </a:rPr>
              <a:t>Mở thư mục</a:t>
            </a:r>
          </a:p>
          <a:p>
            <a:r>
              <a:rPr lang="en-US" sz="2800" smtClean="0">
                <a:solidFill>
                  <a:srgbClr val="0070C0"/>
                </a:solidFill>
              </a:rPr>
              <a:t>C1: </a:t>
            </a:r>
            <a:r>
              <a:rPr lang="en-US" sz="2800" err="1" smtClean="0">
                <a:solidFill>
                  <a:srgbClr val="0070C0"/>
                </a:solidFill>
              </a:rPr>
              <a:t>Chọn</a:t>
            </a:r>
            <a:r>
              <a:rPr lang="en-US" sz="2800" smtClean="0">
                <a:solidFill>
                  <a:srgbClr val="0070C0"/>
                </a:solidFill>
              </a:rPr>
              <a:t> </a:t>
            </a:r>
            <a:r>
              <a:rPr lang="en-US" sz="2800" err="1" smtClean="0">
                <a:solidFill>
                  <a:srgbClr val="0070C0"/>
                </a:solidFill>
              </a:rPr>
              <a:t>thư</a:t>
            </a:r>
            <a:r>
              <a:rPr lang="en-US" sz="2800" smtClean="0">
                <a:solidFill>
                  <a:srgbClr val="0070C0"/>
                </a:solidFill>
              </a:rPr>
              <a:t> </a:t>
            </a:r>
            <a:r>
              <a:rPr lang="en-US" sz="2800" err="1" smtClean="0">
                <a:solidFill>
                  <a:srgbClr val="0070C0"/>
                </a:solidFill>
              </a:rPr>
              <a:t>mục</a:t>
            </a:r>
            <a:r>
              <a:rPr lang="en-US" sz="2800" smtClean="0">
                <a:solidFill>
                  <a:srgbClr val="0070C0"/>
                </a:solidFill>
              </a:rPr>
              <a:t> -&gt; </a:t>
            </a:r>
            <a:r>
              <a:rPr lang="en-US" sz="2800" err="1" smtClean="0">
                <a:solidFill>
                  <a:srgbClr val="0070C0"/>
                </a:solidFill>
              </a:rPr>
              <a:t>nháy</a:t>
            </a:r>
            <a:r>
              <a:rPr lang="en-US" sz="2800" smtClean="0">
                <a:solidFill>
                  <a:srgbClr val="0070C0"/>
                </a:solidFill>
              </a:rPr>
              <a:t> </a:t>
            </a:r>
            <a:r>
              <a:rPr lang="en-US" sz="2800" err="1" smtClean="0">
                <a:solidFill>
                  <a:srgbClr val="0070C0"/>
                </a:solidFill>
              </a:rPr>
              <a:t>phải</a:t>
            </a:r>
            <a:r>
              <a:rPr lang="en-US" sz="2800" smtClean="0">
                <a:solidFill>
                  <a:srgbClr val="0070C0"/>
                </a:solidFill>
              </a:rPr>
              <a:t> -&gt;Open</a:t>
            </a:r>
          </a:p>
          <a:p>
            <a:r>
              <a:rPr lang="en-US" sz="2800" smtClean="0">
                <a:solidFill>
                  <a:srgbClr val="0070C0"/>
                </a:solidFill>
              </a:rPr>
              <a:t>C2: </a:t>
            </a:r>
            <a:r>
              <a:rPr lang="en-US" sz="2800" err="1" smtClean="0">
                <a:solidFill>
                  <a:srgbClr val="0070C0"/>
                </a:solidFill>
              </a:rPr>
              <a:t>Nháy</a:t>
            </a:r>
            <a:r>
              <a:rPr lang="en-US" sz="2800" smtClean="0">
                <a:solidFill>
                  <a:srgbClr val="0070C0"/>
                </a:solidFill>
              </a:rPr>
              <a:t> </a:t>
            </a:r>
            <a:r>
              <a:rPr lang="en-US" sz="2800" err="1" smtClean="0">
                <a:solidFill>
                  <a:srgbClr val="0070C0"/>
                </a:solidFill>
              </a:rPr>
              <a:t>đúp</a:t>
            </a:r>
            <a:r>
              <a:rPr lang="en-US" sz="2800" smtClean="0">
                <a:solidFill>
                  <a:srgbClr val="0070C0"/>
                </a:solidFill>
              </a:rPr>
              <a:t> </a:t>
            </a:r>
            <a:r>
              <a:rPr lang="en-US" sz="2800" err="1" smtClean="0">
                <a:solidFill>
                  <a:srgbClr val="0070C0"/>
                </a:solidFill>
              </a:rPr>
              <a:t>vào</a:t>
            </a:r>
            <a:r>
              <a:rPr lang="en-US" sz="2800" smtClean="0">
                <a:solidFill>
                  <a:srgbClr val="0070C0"/>
                </a:solidFill>
              </a:rPr>
              <a:t> </a:t>
            </a:r>
            <a:r>
              <a:rPr lang="en-US" sz="2800" err="1" smtClean="0">
                <a:solidFill>
                  <a:srgbClr val="0070C0"/>
                </a:solidFill>
              </a:rPr>
              <a:t>thư</a:t>
            </a:r>
            <a:r>
              <a:rPr lang="en-US" sz="2800" smtClean="0">
                <a:solidFill>
                  <a:srgbClr val="0070C0"/>
                </a:solidFill>
              </a:rPr>
              <a:t> </a:t>
            </a:r>
            <a:r>
              <a:rPr lang="en-US" sz="2800" err="1" smtClean="0">
                <a:solidFill>
                  <a:srgbClr val="0070C0"/>
                </a:solidFill>
              </a:rPr>
              <a:t>mục</a:t>
            </a:r>
            <a:r>
              <a:rPr lang="en-US" sz="2800" smtClean="0">
                <a:solidFill>
                  <a:srgbClr val="0070C0"/>
                </a:solidFill>
              </a:rPr>
              <a:t> </a:t>
            </a:r>
          </a:p>
          <a:p>
            <a:endParaRPr lang="en-US" sz="2800">
              <a:solidFill>
                <a:srgbClr val="0070C0"/>
              </a:solidFill>
            </a:endParaRPr>
          </a:p>
        </p:txBody>
      </p:sp>
      <p:sp>
        <p:nvSpPr>
          <p:cNvPr id="18" name="Text Placeholder 14"/>
          <p:cNvSpPr txBox="1">
            <a:spLocks/>
          </p:cNvSpPr>
          <p:nvPr/>
        </p:nvSpPr>
        <p:spPr>
          <a:xfrm>
            <a:off x="304800" y="1676400"/>
            <a:ext cx="4040188" cy="6397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400" b="1" i="0" u="sng" strike="noStrike" kern="1200" cap="none" spc="0" normalizeH="0" baseline="0" noProof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a.Tạo / mở</a:t>
            </a:r>
            <a:r>
              <a:rPr kumimoji="0" lang="en-US" sz="2400" b="1" i="0" u="sng" strike="noStrike" kern="1200" cap="none" spc="0" normalizeH="0" noProof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1" i="0" u="sng" strike="noStrike" kern="1200" cap="none" spc="0" normalizeH="0" baseline="0" noProof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thư mục</a:t>
            </a:r>
            <a:endParaRPr kumimoji="0" lang="en-US" sz="2400" b="1" i="0" u="sng" strike="noStrike" kern="1200" cap="none" spc="0" normalizeH="0" baseline="0" noProof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1" name="Cloud Callout 20"/>
          <p:cNvSpPr/>
          <p:nvPr/>
        </p:nvSpPr>
        <p:spPr>
          <a:xfrm>
            <a:off x="304800" y="3810000"/>
            <a:ext cx="4114800" cy="2057400"/>
          </a:xfrm>
          <a:prstGeom prst="cloudCallout">
            <a:avLst>
              <a:gd name="adj1" fmla="val -17130"/>
              <a:gd name="adj2" fmla="val -97096"/>
            </a:avLst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Các thao tác tạo thư mục?</a:t>
            </a:r>
            <a:endParaRPr lang="en-US" sz="2800"/>
          </a:p>
        </p:txBody>
      </p:sp>
      <p:sp>
        <p:nvSpPr>
          <p:cNvPr id="22" name="Cloud Callout 21"/>
          <p:cNvSpPr/>
          <p:nvPr/>
        </p:nvSpPr>
        <p:spPr>
          <a:xfrm>
            <a:off x="5029200" y="3810000"/>
            <a:ext cx="4114800" cy="2057400"/>
          </a:xfrm>
          <a:prstGeom prst="cloudCallout">
            <a:avLst>
              <a:gd name="adj1" fmla="val -32616"/>
              <a:gd name="adj2" fmla="val -91035"/>
            </a:avLst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Các thao tác mở thư mục?</a:t>
            </a:r>
            <a:endParaRPr lang="en-US" sz="2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500"/>
                            </p:stCondLst>
                            <p:childTnLst>
                              <p:par>
                                <p:cTn id="32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000"/>
                            </p:stCondLst>
                            <p:childTnLst>
                              <p:par>
                                <p:cTn id="5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  <p:bldP spid="17" grpId="0" uiExpand="1" build="p"/>
      <p:bldP spid="18" grpId="0"/>
      <p:bldP spid="21" grpId="0" animBg="1"/>
      <p:bldP spid="21" grpId="1" animBg="1"/>
      <p:bldP spid="22" grpId="0" animBg="1"/>
      <p:bldP spid="22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ACER\AppData\Local\Microsoft\Windows\Temporary Internet Files\Content.IE5\00WZCH5L\school_building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648200"/>
            <a:ext cx="1828800" cy="1700086"/>
          </a:xfrm>
          <a:prstGeom prst="rect">
            <a:avLst/>
          </a:prstGeom>
          <a:noFill/>
        </p:spPr>
      </p:pic>
      <p:sp>
        <p:nvSpPr>
          <p:cNvPr id="7" name="Content Placeholder 4"/>
          <p:cNvSpPr>
            <a:spLocks noGrp="1"/>
          </p:cNvSpPr>
          <p:nvPr>
            <p:ph idx="1"/>
          </p:nvPr>
        </p:nvSpPr>
        <p:spPr>
          <a:xfrm>
            <a:off x="152400" y="2133600"/>
            <a:ext cx="8153400" cy="3992563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2400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en-US" sz="2800" dirty="0" err="1" smtClean="0">
                <a:solidFill>
                  <a:srgbClr val="0070C0"/>
                </a:solidFill>
              </a:rPr>
              <a:t>Thư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</a:rPr>
              <a:t>mục</a:t>
            </a:r>
            <a:r>
              <a:rPr lang="en-US" sz="2800" dirty="0" smtClean="0">
                <a:solidFill>
                  <a:srgbClr val="0070C0"/>
                </a:solidFill>
              </a:rPr>
              <a:t> LOP4B </a:t>
            </a:r>
            <a:r>
              <a:rPr lang="en-US" sz="2800" dirty="0" err="1" smtClean="0">
                <a:solidFill>
                  <a:srgbClr val="0070C0"/>
                </a:solidFill>
              </a:rPr>
              <a:t>có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</a:rPr>
              <a:t>các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</a:rPr>
              <a:t>thư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</a:rPr>
              <a:t>mục</a:t>
            </a:r>
            <a:r>
              <a:rPr lang="en-US" sz="2800" dirty="0" smtClean="0">
                <a:solidFill>
                  <a:srgbClr val="0070C0"/>
                </a:solidFill>
              </a:rPr>
              <a:t> con: …… …… </a:t>
            </a:r>
          </a:p>
          <a:p>
            <a:pPr>
              <a:buNone/>
            </a:pPr>
            <a:r>
              <a:rPr lang="en-US" sz="2800" dirty="0" err="1" smtClean="0">
                <a:solidFill>
                  <a:srgbClr val="0070C0"/>
                </a:solidFill>
              </a:rPr>
              <a:t>Thư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</a:rPr>
              <a:t>mục</a:t>
            </a:r>
            <a:r>
              <a:rPr lang="en-US" sz="2800" dirty="0" smtClean="0">
                <a:solidFill>
                  <a:srgbClr val="0070C0"/>
                </a:solidFill>
              </a:rPr>
              <a:t> TO1 </a:t>
            </a:r>
            <a:r>
              <a:rPr lang="en-US" sz="2800" dirty="0" err="1" smtClean="0">
                <a:solidFill>
                  <a:srgbClr val="0070C0"/>
                </a:solidFill>
              </a:rPr>
              <a:t>có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</a:rPr>
              <a:t>các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</a:rPr>
              <a:t>thư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</a:rPr>
              <a:t>mục</a:t>
            </a:r>
            <a:r>
              <a:rPr lang="en-US" sz="2800" dirty="0" smtClean="0">
                <a:solidFill>
                  <a:srgbClr val="0070C0"/>
                </a:solidFill>
              </a:rPr>
              <a:t> con: …….. …….. </a:t>
            </a:r>
          </a:p>
        </p:txBody>
      </p:sp>
      <p:sp>
        <p:nvSpPr>
          <p:cNvPr id="10" name="Rectangle 9"/>
          <p:cNvSpPr/>
          <p:nvPr/>
        </p:nvSpPr>
        <p:spPr>
          <a:xfrm>
            <a:off x="6324600" y="2590800"/>
            <a:ext cx="6019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2800" dirty="0" smtClean="0">
                <a:solidFill>
                  <a:srgbClr val="FF0000"/>
                </a:solidFill>
              </a:rPr>
              <a:t>TO1, TO2, TO3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867400" y="3048000"/>
            <a:ext cx="274786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AN,  BINH, KHIEM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52400" y="1447800"/>
            <a:ext cx="626004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en-US" sz="2800" u="sng" smtClean="0">
                <a:solidFill>
                  <a:srgbClr val="FF0000"/>
                </a:solidFill>
              </a:rPr>
              <a:t>b.Điền </a:t>
            </a:r>
            <a:r>
              <a:rPr lang="en-US" sz="2800" u="sng" err="1" smtClean="0">
                <a:solidFill>
                  <a:srgbClr val="FF0000"/>
                </a:solidFill>
              </a:rPr>
              <a:t>từ</a:t>
            </a:r>
            <a:r>
              <a:rPr lang="en-US" sz="2800" u="sng" smtClean="0">
                <a:solidFill>
                  <a:srgbClr val="FF0000"/>
                </a:solidFill>
              </a:rPr>
              <a:t> </a:t>
            </a:r>
            <a:r>
              <a:rPr lang="en-US" sz="2800" u="sng" err="1" smtClean="0">
                <a:solidFill>
                  <a:srgbClr val="FF0000"/>
                </a:solidFill>
              </a:rPr>
              <a:t>còn</a:t>
            </a:r>
            <a:r>
              <a:rPr lang="en-US" sz="2800" u="sng" smtClean="0">
                <a:solidFill>
                  <a:srgbClr val="FF0000"/>
                </a:solidFill>
              </a:rPr>
              <a:t> </a:t>
            </a:r>
            <a:r>
              <a:rPr lang="en-US" sz="2800" u="sng" err="1" smtClean="0">
                <a:solidFill>
                  <a:srgbClr val="FF0000"/>
                </a:solidFill>
              </a:rPr>
              <a:t>thiếu</a:t>
            </a:r>
            <a:r>
              <a:rPr lang="en-US" sz="2800" u="sng" smtClean="0">
                <a:solidFill>
                  <a:srgbClr val="FF0000"/>
                </a:solidFill>
              </a:rPr>
              <a:t> </a:t>
            </a:r>
            <a:r>
              <a:rPr lang="en-US" sz="2800" u="sng" err="1" smtClean="0">
                <a:solidFill>
                  <a:srgbClr val="FF0000"/>
                </a:solidFill>
              </a:rPr>
              <a:t>để</a:t>
            </a:r>
            <a:r>
              <a:rPr lang="en-US" sz="2800" u="sng" smtClean="0">
                <a:solidFill>
                  <a:srgbClr val="FF0000"/>
                </a:solidFill>
              </a:rPr>
              <a:t> </a:t>
            </a:r>
            <a:r>
              <a:rPr lang="en-US" sz="2800" u="sng" err="1" smtClean="0">
                <a:solidFill>
                  <a:srgbClr val="FF0000"/>
                </a:solidFill>
              </a:rPr>
              <a:t>được</a:t>
            </a:r>
            <a:r>
              <a:rPr lang="en-US" sz="2800" u="sng" smtClean="0">
                <a:solidFill>
                  <a:srgbClr val="FF0000"/>
                </a:solidFill>
              </a:rPr>
              <a:t> </a:t>
            </a:r>
            <a:r>
              <a:rPr lang="en-US" sz="2800" u="sng" err="1" smtClean="0">
                <a:solidFill>
                  <a:srgbClr val="FF0000"/>
                </a:solidFill>
              </a:rPr>
              <a:t>câu</a:t>
            </a:r>
            <a:r>
              <a:rPr lang="en-US" sz="2800" u="sng" smtClean="0">
                <a:solidFill>
                  <a:srgbClr val="FF0000"/>
                </a:solidFill>
              </a:rPr>
              <a:t> </a:t>
            </a:r>
            <a:r>
              <a:rPr lang="en-US" sz="2800" u="sng" err="1" smtClean="0">
                <a:solidFill>
                  <a:srgbClr val="FF0000"/>
                </a:solidFill>
              </a:rPr>
              <a:t>đúng</a:t>
            </a:r>
            <a:endParaRPr lang="en-US" sz="2800" u="sng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  <p:bldP spid="10" grpId="0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ACER\AppData\Local\Microsoft\Windows\Temporary Internet Files\Content.IE5\00WZCH5L\school_building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648200"/>
            <a:ext cx="1828800" cy="1700086"/>
          </a:xfrm>
          <a:prstGeom prst="rect">
            <a:avLst/>
          </a:prstGeom>
          <a:noFill/>
        </p:spPr>
      </p:pic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228600" y="838200"/>
            <a:ext cx="8458200" cy="914400"/>
          </a:xfrm>
        </p:spPr>
        <p:txBody>
          <a:bodyPr>
            <a:normAutofit/>
          </a:bodyPr>
          <a:lstStyle/>
          <a:p>
            <a:pPr algn="l"/>
            <a:r>
              <a:rPr lang="en-US" sz="2800" u="sng" smtClean="0">
                <a:solidFill>
                  <a:srgbClr val="FF0000"/>
                </a:solidFill>
              </a:rPr>
              <a:t>c. Đánh </a:t>
            </a:r>
            <a:r>
              <a:rPr lang="en-US" sz="2800" u="sng" err="1" smtClean="0">
                <a:solidFill>
                  <a:srgbClr val="FF0000"/>
                </a:solidFill>
              </a:rPr>
              <a:t>dấu</a:t>
            </a:r>
            <a:r>
              <a:rPr lang="en-US" sz="2800" u="sng" smtClean="0">
                <a:solidFill>
                  <a:srgbClr val="FF0000"/>
                </a:solidFill>
              </a:rPr>
              <a:t>     </a:t>
            </a:r>
            <a:r>
              <a:rPr lang="en-US" sz="2800" u="sng" err="1" smtClean="0">
                <a:solidFill>
                  <a:srgbClr val="FF0000"/>
                </a:solidFill>
              </a:rPr>
              <a:t>vào</a:t>
            </a:r>
            <a:r>
              <a:rPr lang="en-US" sz="2800" u="sng" smtClean="0">
                <a:solidFill>
                  <a:srgbClr val="FF0000"/>
                </a:solidFill>
              </a:rPr>
              <a:t>      ở </a:t>
            </a:r>
            <a:r>
              <a:rPr lang="en-US" sz="2800" u="sng" err="1" smtClean="0">
                <a:solidFill>
                  <a:srgbClr val="FF0000"/>
                </a:solidFill>
              </a:rPr>
              <a:t>sau</a:t>
            </a:r>
            <a:r>
              <a:rPr lang="en-US" sz="2800" u="sng" smtClean="0">
                <a:solidFill>
                  <a:srgbClr val="FF0000"/>
                </a:solidFill>
              </a:rPr>
              <a:t> </a:t>
            </a:r>
            <a:r>
              <a:rPr lang="en-US" sz="2800" u="sng" err="1" smtClean="0">
                <a:solidFill>
                  <a:srgbClr val="FF0000"/>
                </a:solidFill>
              </a:rPr>
              <a:t>câu</a:t>
            </a:r>
            <a:r>
              <a:rPr lang="en-US" sz="2800" u="sng" smtClean="0">
                <a:solidFill>
                  <a:srgbClr val="FF0000"/>
                </a:solidFill>
              </a:rPr>
              <a:t> </a:t>
            </a:r>
            <a:r>
              <a:rPr lang="en-US" sz="2800" u="sng" err="1" smtClean="0">
                <a:solidFill>
                  <a:srgbClr val="FF0000"/>
                </a:solidFill>
              </a:rPr>
              <a:t>đúng</a:t>
            </a:r>
            <a:r>
              <a:rPr lang="en-US" sz="2800" u="sng" smtClean="0">
                <a:solidFill>
                  <a:srgbClr val="FF0000"/>
                </a:solidFill>
              </a:rPr>
              <a:t> </a:t>
            </a:r>
            <a:endParaRPr lang="en-US" sz="2800" u="sng">
              <a:solidFill>
                <a:srgbClr val="FF0000"/>
              </a:solidFill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0" y="1752600"/>
            <a:ext cx="9144000" cy="4373563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  <a:buNone/>
            </a:pPr>
            <a:r>
              <a:rPr lang="en-US" sz="2800" dirty="0" smtClean="0">
                <a:solidFill>
                  <a:srgbClr val="0070C0"/>
                </a:solidFill>
              </a:rPr>
              <a:t>   </a:t>
            </a:r>
            <a:r>
              <a:rPr lang="en-US" sz="2800" dirty="0" err="1" smtClean="0">
                <a:solidFill>
                  <a:srgbClr val="0070C0"/>
                </a:solidFill>
              </a:rPr>
              <a:t>Để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</a:rPr>
              <a:t>mở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</a:rPr>
              <a:t>thư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</a:rPr>
              <a:t>mục</a:t>
            </a:r>
            <a:r>
              <a:rPr lang="en-US" sz="2800" dirty="0" smtClean="0">
                <a:solidFill>
                  <a:srgbClr val="0070C0"/>
                </a:solidFill>
              </a:rPr>
              <a:t> LOP4B </a:t>
            </a:r>
            <a:r>
              <a:rPr lang="en-US" sz="2800" dirty="0" err="1" smtClean="0">
                <a:solidFill>
                  <a:srgbClr val="0070C0"/>
                </a:solidFill>
              </a:rPr>
              <a:t>em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</a:rPr>
              <a:t>phải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</a:rPr>
              <a:t>thực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</a:rPr>
              <a:t>hiện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</a:rPr>
              <a:t>thao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</a:rPr>
              <a:t>tác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</a:rPr>
              <a:t>nào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</a:rPr>
              <a:t>sau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</a:rPr>
              <a:t>đây</a:t>
            </a:r>
            <a:r>
              <a:rPr lang="en-US" sz="2800" dirty="0" smtClean="0">
                <a:solidFill>
                  <a:srgbClr val="0070C0"/>
                </a:solidFill>
              </a:rPr>
              <a:t>:</a:t>
            </a:r>
          </a:p>
          <a:p>
            <a:pPr>
              <a:spcAft>
                <a:spcPts val="600"/>
              </a:spcAft>
            </a:pPr>
            <a:r>
              <a:rPr lang="en-US" sz="2400" dirty="0" err="1" smtClean="0">
                <a:solidFill>
                  <a:srgbClr val="0070C0"/>
                </a:solidFill>
              </a:rPr>
              <a:t>Nháy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nút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phải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chuột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vào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thư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mục</a:t>
            </a:r>
            <a:r>
              <a:rPr lang="en-US" sz="2400" dirty="0" smtClean="0">
                <a:solidFill>
                  <a:srgbClr val="0070C0"/>
                </a:solidFill>
              </a:rPr>
              <a:t> LOP4B, </a:t>
            </a:r>
            <a:r>
              <a:rPr lang="en-US" sz="2400" dirty="0" err="1" smtClean="0">
                <a:solidFill>
                  <a:srgbClr val="0070C0"/>
                </a:solidFill>
              </a:rPr>
              <a:t>chọn</a:t>
            </a:r>
            <a:r>
              <a:rPr lang="en-US" sz="2400" dirty="0" smtClean="0">
                <a:solidFill>
                  <a:srgbClr val="0070C0"/>
                </a:solidFill>
              </a:rPr>
              <a:t> Open</a:t>
            </a:r>
          </a:p>
          <a:p>
            <a:pPr>
              <a:spcAft>
                <a:spcPts val="600"/>
              </a:spcAft>
            </a:pPr>
            <a:r>
              <a:rPr lang="en-US" sz="2400" dirty="0" err="1" smtClean="0">
                <a:solidFill>
                  <a:srgbClr val="0070C0"/>
                </a:solidFill>
              </a:rPr>
              <a:t>Nháy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nút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phải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chuột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vào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thư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mục</a:t>
            </a:r>
            <a:r>
              <a:rPr lang="en-US" sz="2400" dirty="0" smtClean="0">
                <a:solidFill>
                  <a:srgbClr val="0070C0"/>
                </a:solidFill>
              </a:rPr>
              <a:t> LOP4B, </a:t>
            </a:r>
            <a:r>
              <a:rPr lang="en-US" sz="2400" dirty="0" err="1" smtClean="0">
                <a:solidFill>
                  <a:srgbClr val="0070C0"/>
                </a:solidFill>
              </a:rPr>
              <a:t>chọn</a:t>
            </a:r>
            <a:r>
              <a:rPr lang="en-US" sz="2400" dirty="0" smtClean="0">
                <a:solidFill>
                  <a:srgbClr val="0070C0"/>
                </a:solidFill>
              </a:rPr>
              <a:t> New</a:t>
            </a:r>
          </a:p>
          <a:p>
            <a:pPr>
              <a:spcAft>
                <a:spcPts val="600"/>
              </a:spcAft>
            </a:pPr>
            <a:r>
              <a:rPr lang="en-US" sz="2400" dirty="0" err="1" smtClean="0">
                <a:solidFill>
                  <a:srgbClr val="0070C0"/>
                </a:solidFill>
              </a:rPr>
              <a:t>Nháy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nút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phải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chuột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vào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thư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mục</a:t>
            </a:r>
            <a:r>
              <a:rPr lang="en-US" sz="2400" dirty="0" smtClean="0">
                <a:solidFill>
                  <a:srgbClr val="0070C0"/>
                </a:solidFill>
              </a:rPr>
              <a:t> LOP4B</a:t>
            </a:r>
          </a:p>
          <a:p>
            <a:pPr>
              <a:spcAft>
                <a:spcPts val="600"/>
              </a:spcAft>
            </a:pPr>
            <a:r>
              <a:rPr lang="en-US" sz="2400" dirty="0" err="1" smtClean="0">
                <a:solidFill>
                  <a:srgbClr val="0070C0"/>
                </a:solidFill>
              </a:rPr>
              <a:t>Nháy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đúp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chuột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vào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thư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mục</a:t>
            </a:r>
            <a:r>
              <a:rPr lang="en-US" sz="2400" dirty="0" smtClean="0">
                <a:solidFill>
                  <a:srgbClr val="0070C0"/>
                </a:solidFill>
              </a:rPr>
              <a:t> LOP4B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3352800" y="1066800"/>
            <a:ext cx="457200" cy="3810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8" name="Group 17"/>
          <p:cNvGrpSpPr/>
          <p:nvPr/>
        </p:nvGrpSpPr>
        <p:grpSpPr>
          <a:xfrm>
            <a:off x="2286000" y="1143000"/>
            <a:ext cx="304800" cy="304800"/>
            <a:chOff x="2362200" y="3048000"/>
            <a:chExt cx="304800" cy="304800"/>
          </a:xfrm>
        </p:grpSpPr>
        <p:cxnSp>
          <p:nvCxnSpPr>
            <p:cNvPr id="15" name="Straight Connector 14"/>
            <p:cNvCxnSpPr/>
            <p:nvPr/>
          </p:nvCxnSpPr>
          <p:spPr>
            <a:xfrm rot="5400000" flipH="1" flipV="1">
              <a:off x="2362200" y="3048000"/>
              <a:ext cx="304800" cy="304800"/>
            </a:xfrm>
            <a:prstGeom prst="line">
              <a:avLst/>
            </a:prstGeom>
            <a:ln w="38100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2362200" y="3048000"/>
              <a:ext cx="304800" cy="304800"/>
            </a:xfrm>
            <a:prstGeom prst="line">
              <a:avLst/>
            </a:prstGeom>
            <a:ln w="38100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19" name="Rounded Rectangle 18"/>
          <p:cNvSpPr/>
          <p:nvPr/>
        </p:nvSpPr>
        <p:spPr>
          <a:xfrm>
            <a:off x="7924800" y="2743200"/>
            <a:ext cx="457200" cy="3810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ounded Rectangle 19"/>
          <p:cNvSpPr/>
          <p:nvPr/>
        </p:nvSpPr>
        <p:spPr>
          <a:xfrm>
            <a:off x="7924800" y="3200400"/>
            <a:ext cx="457200" cy="3810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ounded Rectangle 21"/>
          <p:cNvSpPr/>
          <p:nvPr/>
        </p:nvSpPr>
        <p:spPr>
          <a:xfrm>
            <a:off x="7924800" y="4343400"/>
            <a:ext cx="457200" cy="3810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7924800" y="3810000"/>
            <a:ext cx="457200" cy="3810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6" name="Group 25"/>
          <p:cNvGrpSpPr/>
          <p:nvPr/>
        </p:nvGrpSpPr>
        <p:grpSpPr>
          <a:xfrm>
            <a:off x="8001000" y="2819400"/>
            <a:ext cx="304800" cy="304800"/>
            <a:chOff x="2362200" y="3048000"/>
            <a:chExt cx="304800" cy="304800"/>
          </a:xfrm>
        </p:grpSpPr>
        <p:cxnSp>
          <p:nvCxnSpPr>
            <p:cNvPr id="27" name="Straight Connector 26"/>
            <p:cNvCxnSpPr/>
            <p:nvPr/>
          </p:nvCxnSpPr>
          <p:spPr>
            <a:xfrm rot="5400000" flipH="1" flipV="1">
              <a:off x="2362200" y="3048000"/>
              <a:ext cx="304800" cy="304800"/>
            </a:xfrm>
            <a:prstGeom prst="line">
              <a:avLst/>
            </a:prstGeom>
            <a:ln w="38100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2362200" y="3048000"/>
              <a:ext cx="304800" cy="304800"/>
            </a:xfrm>
            <a:prstGeom prst="line">
              <a:avLst/>
            </a:prstGeom>
            <a:ln w="38100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32" name="Group 31"/>
          <p:cNvGrpSpPr/>
          <p:nvPr/>
        </p:nvGrpSpPr>
        <p:grpSpPr>
          <a:xfrm>
            <a:off x="8001000" y="4419600"/>
            <a:ext cx="304800" cy="304800"/>
            <a:chOff x="2362200" y="3048000"/>
            <a:chExt cx="304800" cy="304800"/>
          </a:xfrm>
        </p:grpSpPr>
        <p:cxnSp>
          <p:nvCxnSpPr>
            <p:cNvPr id="33" name="Straight Connector 32"/>
            <p:cNvCxnSpPr/>
            <p:nvPr/>
          </p:nvCxnSpPr>
          <p:spPr>
            <a:xfrm rot="5400000" flipH="1" flipV="1">
              <a:off x="2362200" y="3048000"/>
              <a:ext cx="304800" cy="304800"/>
            </a:xfrm>
            <a:prstGeom prst="line">
              <a:avLst/>
            </a:prstGeom>
            <a:ln w="38100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16200000" flipH="1">
              <a:off x="2362200" y="3048000"/>
              <a:ext cx="304800" cy="304800"/>
            </a:xfrm>
            <a:prstGeom prst="line">
              <a:avLst/>
            </a:prstGeom>
            <a:ln w="38100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uiExpand="1" build="p"/>
      <p:bldP spid="19" grpId="0" animBg="1"/>
      <p:bldP spid="20" grpId="0" animBg="1"/>
      <p:bldP spid="22" grpId="0" animBg="1"/>
      <p:bldP spid="2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ACER\AppData\Local\Microsoft\Windows\Temporary Internet Files\Content.IE5\00WZCH5L\school_building[1]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4648200"/>
            <a:ext cx="1828800" cy="1700086"/>
          </a:xfrm>
          <a:prstGeom prst="rect">
            <a:avLst/>
          </a:prstGeom>
          <a:noFill/>
        </p:spPr>
      </p:pic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228600" y="838200"/>
            <a:ext cx="8458200" cy="685800"/>
          </a:xfrm>
        </p:spPr>
        <p:txBody>
          <a:bodyPr>
            <a:normAutofit/>
          </a:bodyPr>
          <a:lstStyle/>
          <a:p>
            <a:pPr algn="l"/>
            <a:r>
              <a:rPr lang="en-US" sz="3200" u="sng" smtClean="0">
                <a:solidFill>
                  <a:srgbClr val="FF0000"/>
                </a:solidFill>
              </a:rPr>
              <a:t>2. Sao chép (Copy) thư mục</a:t>
            </a:r>
            <a:endParaRPr lang="en-US" sz="3200" u="sng">
              <a:solidFill>
                <a:srgbClr val="FF0000"/>
              </a:solidFill>
            </a:endParaRPr>
          </a:p>
        </p:txBody>
      </p:sp>
      <p:sp>
        <p:nvSpPr>
          <p:cNvPr id="26" name="Content Placeholder 25"/>
          <p:cNvSpPr>
            <a:spLocks noGrp="1"/>
          </p:cNvSpPr>
          <p:nvPr>
            <p:ph idx="1"/>
          </p:nvPr>
        </p:nvSpPr>
        <p:spPr>
          <a:xfrm>
            <a:off x="228600" y="1524000"/>
            <a:ext cx="5105400" cy="4953000"/>
          </a:xfrm>
        </p:spPr>
        <p:txBody>
          <a:bodyPr/>
          <a:lstStyle/>
          <a:p>
            <a:pPr>
              <a:buNone/>
            </a:pPr>
            <a:r>
              <a:rPr lang="en-US" smtClean="0">
                <a:solidFill>
                  <a:srgbClr val="0070C0"/>
                </a:solidFill>
              </a:rPr>
              <a:t>   Các thao tác sao chép thư mục</a:t>
            </a:r>
          </a:p>
          <a:p>
            <a:r>
              <a:rPr lang="en-US" smtClean="0">
                <a:solidFill>
                  <a:srgbClr val="0070C0"/>
                </a:solidFill>
              </a:rPr>
              <a:t>Bước 1: Nháy phải chuột vào thư mục cần sao chép, chọn Copy</a:t>
            </a:r>
          </a:p>
          <a:p>
            <a:r>
              <a:rPr lang="en-US" smtClean="0">
                <a:solidFill>
                  <a:srgbClr val="0070C0"/>
                </a:solidFill>
              </a:rPr>
              <a:t>Bước 2: Mở thư mục sẽ chứa, nháy phải chuột, chọn Paste</a:t>
            </a:r>
            <a:endParaRPr lang="en-US">
              <a:solidFill>
                <a:srgbClr val="0070C0"/>
              </a:solidFill>
            </a:endParaRPr>
          </a:p>
        </p:txBody>
      </p:sp>
      <p:pic>
        <p:nvPicPr>
          <p:cNvPr id="30" name="Picture 29" descr="Untitled.png"/>
          <p:cNvPicPr>
            <a:picLocks noChangeAspect="1"/>
          </p:cNvPicPr>
          <p:nvPr/>
        </p:nvPicPr>
        <p:blipFill>
          <a:blip r:embed="rId4"/>
          <a:srcRect b="10438"/>
          <a:stretch>
            <a:fillRect/>
          </a:stretch>
        </p:blipFill>
        <p:spPr>
          <a:xfrm>
            <a:off x="5715000" y="1143000"/>
            <a:ext cx="3077005" cy="4419600"/>
          </a:xfrm>
          <a:prstGeom prst="rect">
            <a:avLst/>
          </a:prstGeom>
        </p:spPr>
      </p:pic>
      <p:pic>
        <p:nvPicPr>
          <p:cNvPr id="31" name="Picture 30" descr="Untitled 2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791200" y="2819400"/>
            <a:ext cx="2400635" cy="281026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10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1000"/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1" dur="1000"/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4" presetClass="exit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ACER\AppData\Local\Microsoft\Windows\Temporary Internet Files\Content.IE5\00WZCH5L\school_building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648200"/>
            <a:ext cx="1828800" cy="1700086"/>
          </a:xfrm>
          <a:prstGeom prst="rect">
            <a:avLst/>
          </a:prstGeom>
          <a:noFill/>
        </p:spPr>
      </p:pic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228600" y="838200"/>
            <a:ext cx="8458200" cy="685800"/>
          </a:xfrm>
        </p:spPr>
        <p:txBody>
          <a:bodyPr>
            <a:normAutofit/>
          </a:bodyPr>
          <a:lstStyle/>
          <a:p>
            <a:pPr algn="l"/>
            <a:r>
              <a:rPr lang="en-US" sz="3200" u="sng" smtClean="0">
                <a:solidFill>
                  <a:srgbClr val="FF0000"/>
                </a:solidFill>
              </a:rPr>
              <a:t>3. Đổi tên (Rename) thư mục</a:t>
            </a:r>
            <a:endParaRPr lang="en-US" sz="3200" u="sng">
              <a:solidFill>
                <a:srgbClr val="FF0000"/>
              </a:solidFill>
            </a:endParaRPr>
          </a:p>
        </p:txBody>
      </p:sp>
      <p:sp>
        <p:nvSpPr>
          <p:cNvPr id="9" name="Content Placeholder 25"/>
          <p:cNvSpPr>
            <a:spLocks noGrp="1"/>
          </p:cNvSpPr>
          <p:nvPr>
            <p:ph idx="1"/>
          </p:nvPr>
        </p:nvSpPr>
        <p:spPr>
          <a:xfrm>
            <a:off x="381000" y="1524000"/>
            <a:ext cx="5029200" cy="4800600"/>
          </a:xfrm>
        </p:spPr>
        <p:txBody>
          <a:bodyPr/>
          <a:lstStyle/>
          <a:p>
            <a:pPr>
              <a:buNone/>
            </a:pPr>
            <a:r>
              <a:rPr lang="en-US" smtClean="0">
                <a:solidFill>
                  <a:srgbClr val="0070C0"/>
                </a:solidFill>
              </a:rPr>
              <a:t>   Các thao tác đổi tên thư mục:</a:t>
            </a:r>
          </a:p>
          <a:p>
            <a:r>
              <a:rPr lang="en-US" smtClean="0">
                <a:solidFill>
                  <a:srgbClr val="0070C0"/>
                </a:solidFill>
              </a:rPr>
              <a:t>Bước 1: Nháy phải chuột vào thư mục cần đổi tên, chọn Rename</a:t>
            </a:r>
          </a:p>
          <a:p>
            <a:r>
              <a:rPr lang="en-US" smtClean="0">
                <a:solidFill>
                  <a:srgbClr val="0070C0"/>
                </a:solidFill>
              </a:rPr>
              <a:t>Bước 2: Gõ tên mới cho thư mục</a:t>
            </a:r>
          </a:p>
          <a:p>
            <a:r>
              <a:rPr lang="en-US" smtClean="0">
                <a:solidFill>
                  <a:srgbClr val="0070C0"/>
                </a:solidFill>
              </a:rPr>
              <a:t>Bước 3: Nhấn Enter</a:t>
            </a:r>
            <a:endParaRPr lang="en-US">
              <a:solidFill>
                <a:srgbClr val="0070C0"/>
              </a:solidFill>
            </a:endParaRPr>
          </a:p>
        </p:txBody>
      </p:sp>
      <p:pic>
        <p:nvPicPr>
          <p:cNvPr id="11" name="Picture 10" descr="Untitled 2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15000" y="1219200"/>
            <a:ext cx="2991268" cy="489653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ACER\AppData\Local\Microsoft\Windows\Temporary Internet Files\Content.IE5\00WZCH5L\school_building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648200"/>
            <a:ext cx="1828800" cy="1700086"/>
          </a:xfrm>
          <a:prstGeom prst="rect">
            <a:avLst/>
          </a:prstGeom>
          <a:noFill/>
        </p:spPr>
      </p:pic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228600" y="838200"/>
            <a:ext cx="8458200" cy="685800"/>
          </a:xfrm>
        </p:spPr>
        <p:txBody>
          <a:bodyPr>
            <a:normAutofit/>
          </a:bodyPr>
          <a:lstStyle/>
          <a:p>
            <a:pPr algn="l"/>
            <a:r>
              <a:rPr lang="en-US" sz="3200" u="sng" smtClean="0">
                <a:solidFill>
                  <a:srgbClr val="FF0000"/>
                </a:solidFill>
              </a:rPr>
              <a:t>4. Xóa (Delete) thư mục</a:t>
            </a:r>
            <a:endParaRPr lang="en-US" sz="3200" u="sng">
              <a:solidFill>
                <a:srgbClr val="FF0000"/>
              </a:solidFill>
            </a:endParaRPr>
          </a:p>
        </p:txBody>
      </p:sp>
      <p:sp>
        <p:nvSpPr>
          <p:cNvPr id="9" name="Content Placeholder 25"/>
          <p:cNvSpPr>
            <a:spLocks noGrp="1"/>
          </p:cNvSpPr>
          <p:nvPr>
            <p:ph idx="1"/>
          </p:nvPr>
        </p:nvSpPr>
        <p:spPr>
          <a:xfrm>
            <a:off x="609600" y="1524000"/>
            <a:ext cx="4495800" cy="3886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mtClean="0">
                <a:solidFill>
                  <a:srgbClr val="0070C0"/>
                </a:solidFill>
              </a:rPr>
              <a:t>   Các thao tác xóa thư mục:</a:t>
            </a:r>
          </a:p>
          <a:p>
            <a:r>
              <a:rPr lang="en-US" smtClean="0">
                <a:solidFill>
                  <a:srgbClr val="0070C0"/>
                </a:solidFill>
              </a:rPr>
              <a:t>Bước 1: Nháy phải chuột vào thư mục cần xóa, chọn Delete</a:t>
            </a:r>
          </a:p>
          <a:p>
            <a:r>
              <a:rPr lang="en-US" smtClean="0">
                <a:solidFill>
                  <a:srgbClr val="0070C0"/>
                </a:solidFill>
              </a:rPr>
              <a:t>Bước 2: Nhấn Enter</a:t>
            </a:r>
            <a:endParaRPr lang="en-US">
              <a:solidFill>
                <a:srgbClr val="0070C0"/>
              </a:solidFill>
            </a:endParaRPr>
          </a:p>
        </p:txBody>
      </p:sp>
      <p:pic>
        <p:nvPicPr>
          <p:cNvPr id="11" name="Picture 10" descr="Untitled 2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4000" y="990600"/>
            <a:ext cx="3010320" cy="492511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ACER\AppData\Local\Microsoft\Windows\Temporary Internet Files\Content.IE5\00WZCH5L\school_building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648200"/>
            <a:ext cx="1828800" cy="1700086"/>
          </a:xfrm>
          <a:prstGeom prst="rect">
            <a:avLst/>
          </a:prstGeom>
          <a:noFill/>
        </p:spPr>
      </p:pic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228600" y="838200"/>
            <a:ext cx="8458200" cy="685800"/>
          </a:xfrm>
        </p:spPr>
        <p:txBody>
          <a:bodyPr>
            <a:normAutofit/>
          </a:bodyPr>
          <a:lstStyle/>
          <a:p>
            <a:pPr algn="l"/>
            <a:r>
              <a:rPr lang="en-US" sz="3200" u="sng" smtClean="0">
                <a:solidFill>
                  <a:srgbClr val="FF0000"/>
                </a:solidFill>
              </a:rPr>
              <a:t>Thực hành</a:t>
            </a:r>
            <a:endParaRPr lang="en-US" sz="3200" u="sng">
              <a:solidFill>
                <a:srgbClr val="FF0000"/>
              </a:solidFill>
            </a:endParaRPr>
          </a:p>
        </p:txBody>
      </p:sp>
      <p:sp>
        <p:nvSpPr>
          <p:cNvPr id="26" name="Content Placeholder 25"/>
          <p:cNvSpPr>
            <a:spLocks noGrp="1"/>
          </p:cNvSpPr>
          <p:nvPr>
            <p:ph idx="1"/>
          </p:nvPr>
        </p:nvSpPr>
        <p:spPr>
          <a:xfrm>
            <a:off x="304800" y="1600200"/>
            <a:ext cx="8839200" cy="487680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smtClean="0">
                <a:solidFill>
                  <a:srgbClr val="0070C0"/>
                </a:solidFill>
              </a:rPr>
              <a:t>Mở thư mục LOP41 đã tạo:</a:t>
            </a:r>
          </a:p>
          <a:p>
            <a:pPr lvl="1"/>
            <a:r>
              <a:rPr lang="en-US" smtClean="0">
                <a:solidFill>
                  <a:srgbClr val="0070C0"/>
                </a:solidFill>
              </a:rPr>
              <a:t>Trong thư mục LOP41, tạo thư mực TO4</a:t>
            </a:r>
          </a:p>
          <a:p>
            <a:pPr lvl="1"/>
            <a:r>
              <a:rPr lang="en-US" smtClean="0">
                <a:solidFill>
                  <a:srgbClr val="0070C0"/>
                </a:solidFill>
              </a:rPr>
              <a:t>Copy các thư muc: AN, BINH, KHIEM từ thư mục TO1 vào thư mục TO4</a:t>
            </a:r>
          </a:p>
          <a:p>
            <a:pPr lvl="1"/>
            <a:r>
              <a:rPr lang="en-US" smtClean="0">
                <a:solidFill>
                  <a:srgbClr val="0070C0"/>
                </a:solidFill>
              </a:rPr>
              <a:t>Đổi các tên AN, BINH, KHIEM thành LAN, NGỌC, TUAN</a:t>
            </a:r>
            <a:endParaRPr lang="en-US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544</TotalTime>
  <Words>986</Words>
  <Application>Microsoft Office PowerPoint</Application>
  <PresentationFormat>On-screen Show (4:3)</PresentationFormat>
  <Paragraphs>140</Paragraphs>
  <Slides>20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PowerPoint Presentation</vt:lpstr>
      <vt:lpstr>BÀI 2: CÁC THAO TÁC VỚI THƯ MỤC</vt:lpstr>
      <vt:lpstr>1. Nhắc lại kiến thức</vt:lpstr>
      <vt:lpstr>PowerPoint Presentation</vt:lpstr>
      <vt:lpstr>c. Đánh dấu     vào      ở sau câu đúng </vt:lpstr>
      <vt:lpstr>2. Sao chép (Copy) thư mục</vt:lpstr>
      <vt:lpstr>3. Đổi tên (Rename) thư mục</vt:lpstr>
      <vt:lpstr>4. Xóa (Delete) thư mục</vt:lpstr>
      <vt:lpstr>Thực hành</vt:lpstr>
      <vt:lpstr>Thực hành</vt:lpstr>
      <vt:lpstr>A. HOẠT ĐỘNG CƠ BẢN</vt:lpstr>
      <vt:lpstr>A. HoẠT ĐỘNG CƠ BẢN</vt:lpstr>
      <vt:lpstr>PowerPoint Presentation</vt:lpstr>
      <vt:lpstr>PowerPoint Presentation</vt:lpstr>
      <vt:lpstr>A. HOẠT ĐỘNG CƠ BẢN</vt:lpstr>
      <vt:lpstr>PowerPoint Presentation</vt:lpstr>
      <vt:lpstr>A. HOẠT ĐỘNG CƠ BẢN</vt:lpstr>
      <vt:lpstr>B.HOẠT ĐỘNG THỰC HÀNH</vt:lpstr>
      <vt:lpstr>B.HOẠT ĐỘNG THỰC HÀNH</vt:lpstr>
      <vt:lpstr>B.HOẠT ĐỘNG THỰC HÀNH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BÀI 3: THƯ ĐIỆN TỬ</dc:title>
  <dc:creator>User</dc:creator>
  <cp:lastModifiedBy>Mr.Chien</cp:lastModifiedBy>
  <cp:revision>68</cp:revision>
  <dcterms:created xsi:type="dcterms:W3CDTF">2017-09-12T01:40:07Z</dcterms:created>
  <dcterms:modified xsi:type="dcterms:W3CDTF">2021-09-23T02:52:38Z</dcterms:modified>
</cp:coreProperties>
</file>